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2" r:id="rId4"/>
    <p:sldId id="281" r:id="rId5"/>
    <p:sldId id="286" r:id="rId6"/>
    <p:sldId id="289" r:id="rId7"/>
    <p:sldId id="288" r:id="rId8"/>
    <p:sldId id="283" r:id="rId9"/>
    <p:sldId id="284" r:id="rId10"/>
    <p:sldId id="287" r:id="rId11"/>
    <p:sldId id="290" r:id="rId12"/>
    <p:sldId id="285" r:id="rId13"/>
    <p:sldId id="271" r:id="rId14"/>
  </p:sldIdLst>
  <p:sldSz cx="12192000" cy="6858000"/>
  <p:notesSz cx="6742113" cy="987266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1"/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960-4EEF-AC05-813697240976}"/>
              </c:ext>
            </c:extLst>
          </c:dPt>
          <c:dPt>
            <c:idx val="1"/>
            <c:bubble3D val="0"/>
            <c:explosion val="9"/>
            <c:spPr>
              <a:solidFill>
                <a:schemeClr val="dk1">
                  <a:tint val="5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960-4EEF-AC05-81369724097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FD1B4E4-E37C-4AC5-ADDF-7A3032DD09AA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86388394-5928-4EB7-BA62-73F647E6B732}" type="PERCENTAGE">
                      <a:rPr lang="en-US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960-4EEF-AC05-81369724097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D68686F-159E-4F14-A313-338F60685D51}" type="VALUE">
                      <a:rPr lang="en-US" smtClean="0"/>
                      <a:pPr/>
                      <a:t>[ЗНАЧЕНИЕ]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40C42CAB-B388-4E0E-88F2-6E860E6EC953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960-4EEF-AC05-8136972409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Acte de constatare a încălcării - 74</c:v>
                </c:pt>
                <c:pt idx="1">
                  <c:v>Acte de încetare a controlului - 24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74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60-4EEF-AC05-813697240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93251053605055E-4"/>
          <c:y val="0"/>
          <c:w val="0.99972070064672491"/>
          <c:h val="0.91693011649407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D670-4741-B064-EF9F7378F10E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670-4741-B064-EF9F7378F10E}"/>
              </c:ext>
            </c:extLst>
          </c:dPt>
          <c:dPt>
            <c:idx val="2"/>
            <c:bubble3D val="0"/>
            <c:explosion val="6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D670-4741-B064-EF9F7378F1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670-4741-B064-EF9F7378F1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949-4147-BDAA-EF1D85880EC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670-4741-B064-EF9F7378F10E}"/>
              </c:ext>
            </c:extLst>
          </c:dPt>
          <c:dLbls>
            <c:dLbl>
              <c:idx val="0"/>
              <c:layout>
                <c:manualLayout>
                  <c:x val="-1.8115943751753943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70-4741-B064-EF9F7378F10E}"/>
                </c:ext>
              </c:extLst>
            </c:dLbl>
            <c:dLbl>
              <c:idx val="5"/>
              <c:layout>
                <c:manualLayout>
                  <c:x val="0"/>
                  <c:y val="-8.49834977363757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70-4741-B064-EF9F7378F10E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Procurori - 1</c:v>
                </c:pt>
                <c:pt idx="1">
                  <c:v>Primari, ex-Primari, Viceprimari - 18</c:v>
                </c:pt>
                <c:pt idx="2">
                  <c:v>Consilieri locali - 10</c:v>
                </c:pt>
                <c:pt idx="3">
                  <c:v>Funcționari publici - 10</c:v>
                </c:pt>
                <c:pt idx="4">
                  <c:v>Funcționari publici cu statut special - 5</c:v>
                </c:pt>
                <c:pt idx="5">
                  <c:v>Conducători ai organizațiilor publice - 30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18</c:v>
                </c:pt>
                <c:pt idx="2">
                  <c:v>10</c:v>
                </c:pt>
                <c:pt idx="3">
                  <c:v>10</c:v>
                </c:pt>
                <c:pt idx="4">
                  <c:v>5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0-4741-B064-EF9F7378F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43389102228033E-2"/>
          <c:y val="4.3814867350489096E-2"/>
          <c:w val="0.94778832855836359"/>
          <c:h val="0.868733762408534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D670-4741-B064-EF9F7378F10E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670-4741-B064-EF9F7378F10E}"/>
              </c:ext>
            </c:extLst>
          </c:dPt>
          <c:dPt>
            <c:idx val="2"/>
            <c:bubble3D val="0"/>
            <c:explosion val="6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D670-4741-B064-EF9F7378F1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670-4741-B064-EF9F7378F1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449-4E6D-85B7-EA03FD0FEDA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670-4741-B064-EF9F7378F10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449-4E6D-85B7-EA03FD0FEDA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7C6-4E2A-B643-618D6526A984}"/>
              </c:ext>
            </c:extLst>
          </c:dPt>
          <c:dLbls>
            <c:dLbl>
              <c:idx val="0"/>
              <c:layout>
                <c:manualLayout>
                  <c:x val="-1.8115943751753943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70-4741-B064-EF9F7378F10E}"/>
                </c:ext>
              </c:extLst>
            </c:dLbl>
            <c:dLbl>
              <c:idx val="5"/>
              <c:layout>
                <c:manualLayout>
                  <c:x val="0"/>
                  <c:y val="-8.49834977363757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70-4741-B064-EF9F7378F10E}"/>
                </c:ext>
              </c:extLst>
            </c:dLbl>
            <c:dLbl>
              <c:idx val="6"/>
              <c:layout>
                <c:manualLayout>
                  <c:x val="0"/>
                  <c:y val="-4.0163164436312179E-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449-4E6D-85B7-EA03FD0FEDA4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Лист1!$A$2:$A$9</c:f>
              <c:strCache>
                <c:ptCount val="8"/>
                <c:pt idx="0">
                  <c:v>Procurori - 7</c:v>
                </c:pt>
                <c:pt idx="1">
                  <c:v>Judecători - 7</c:v>
                </c:pt>
                <c:pt idx="2">
                  <c:v>Primari - 6</c:v>
                </c:pt>
                <c:pt idx="3">
                  <c:v>Consilieri locali - 7</c:v>
                </c:pt>
                <c:pt idx="4">
                  <c:v>Funcționari publici, funcționari publici cu statut special - 8</c:v>
                </c:pt>
                <c:pt idx="5">
                  <c:v>Conducători ai organizațiilor publice - 14</c:v>
                </c:pt>
                <c:pt idx="6">
                  <c:v>Persoane fără statut de subiect al declarării - 2</c:v>
                </c:pt>
                <c:pt idx="7">
                  <c:v>Deputați, ex-Deputați - 14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14</c:v>
                </c:pt>
                <c:pt idx="6">
                  <c:v>2</c:v>
                </c:pt>
                <c:pt idx="7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0-4741-B064-EF9F7378F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4067961002175"/>
          <c:y val="7.3641867654020143E-2"/>
          <c:w val="0.44593658721169016"/>
          <c:h val="0.6993369897216938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explosion val="6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79-47D7-9411-22E4ED9CA45C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31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979-47D7-9411-22E4ED9CA45C}"/>
              </c:ext>
            </c:extLst>
          </c:dPt>
          <c:dPt>
            <c:idx val="2"/>
            <c:bubble3D val="0"/>
            <c:explosion val="4"/>
            <c:extLst>
              <c:ext xmlns:c16="http://schemas.microsoft.com/office/drawing/2014/chart" uri="{C3380CC4-5D6E-409C-BE32-E72D297353CC}">
                <c16:uniqueId val="{00000004-541F-4084-B661-FEC1B5E8A18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72086471-01C3-4274-9BC7-D99DF30CB96B}" type="VALUE">
                      <a:rPr lang="en-US" smtClean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 baseline="0" dirty="0">
                      <a:solidFill>
                        <a:srgbClr val="FF0000"/>
                      </a:solidFill>
                    </a:endParaRPr>
                  </a:p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baseline="0" dirty="0">
                        <a:solidFill>
                          <a:srgbClr val="FF0000"/>
                        </a:solidFill>
                      </a:rPr>
                      <a:t> </a:t>
                    </a:r>
                    <a:fld id="{BDAE64B3-DE6B-4922-8BC2-6A0DB1102CDE}" type="PERCENTAGE">
                      <a:rPr lang="en-US" baseline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en-US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979-47D7-9411-22E4ED9CA45C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DC168DB-82B5-4767-A665-4ED75FCFA7C5}" type="VALUE">
                      <a:rPr lang="en-US" smtClean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 baseline="0" dirty="0">
                      <a:solidFill>
                        <a:srgbClr val="FF0000"/>
                      </a:solidFill>
                    </a:endParaRPr>
                  </a:p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baseline="0" dirty="0">
                        <a:solidFill>
                          <a:srgbClr val="FF0000"/>
                        </a:solidFill>
                      </a:rPr>
                      <a:t> </a:t>
                    </a:r>
                    <a:fld id="{E311DD14-A15F-46F2-A42C-C55388B1F0EF}" type="PERCENTAGE">
                      <a:rPr lang="en-US" baseline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en-US" baseline="0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979-47D7-9411-22E4ED9CA45C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3F3B74A-50E5-4C08-8815-58F8F4B0E874}" type="VALUE">
                      <a:rPr lang="en-US" smtClean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baseline="0" dirty="0">
                        <a:solidFill>
                          <a:srgbClr val="FF0000"/>
                        </a:solidFill>
                      </a:rPr>
                      <a:t> </a:t>
                    </a:r>
                  </a:p>
                  <a:p>
                    <a:pPr>
                      <a:defRPr sz="20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E0E9D21D-01C4-46F3-B430-397AC28462CA}" type="PERCENTAGE">
                      <a:rPr lang="en-US" baseline="0" smtClean="0">
                        <a:solidFill>
                          <a:srgbClr val="FF0000"/>
                        </a:solidFill>
                      </a:rPr>
                      <a:pPr>
                        <a:defRPr sz="2000" b="1" i="0" u="none" strike="noStrike" kern="12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41F-4084-B661-FEC1B5E8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Certificate pentru candidații la funcția publică - 372</c:v>
                </c:pt>
                <c:pt idx="1">
                  <c:v>Certificate pentru candidații la funcția de deputat - 293</c:v>
                </c:pt>
                <c:pt idx="2">
                  <c:v>Certificate pentru candidații la alegerile locale - 322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372</c:v>
                </c:pt>
                <c:pt idx="1">
                  <c:v>293</c:v>
                </c:pt>
                <c:pt idx="2">
                  <c:v>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79-47D7-9411-22E4ED9C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9C8BD7F3-C3D1-4BDB-9080-4C4543516AAF}" type="datetimeFigureOut">
              <a:rPr lang="ru-RU" smtClean="0"/>
              <a:t>09.10.2019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7D05E752-2C32-40B4-8018-1C1EAF50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879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2233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937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901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812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360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965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640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923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743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7382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3026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F4DA-51B8-418B-90FB-CCCFBFC0466B}" type="datetimeFigureOut">
              <a:rPr lang="ro-RO" smtClean="0"/>
              <a:t>09.10.2019</a:t>
            </a:fld>
            <a:endParaRPr lang="ro-R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F338-F52D-413B-8FF6-4FE4616E638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48539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61851" y="1689463"/>
            <a:ext cx="10120449" cy="4615543"/>
          </a:xfrm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b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</a:t>
            </a:r>
            <a:r>
              <a:rPr lang="ro-RO" sz="49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Activitatea </a:t>
            </a:r>
            <a:br>
              <a:rPr lang="ro-RO" sz="49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9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Inspectoratului de integritate </a:t>
            </a:r>
            <a:br>
              <a:rPr lang="ro-RO" sz="49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9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 9 luni ale anului 2019 </a:t>
            </a:r>
            <a:br>
              <a:rPr lang="ro-RO" sz="49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Chișinău – 10 octombrie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o-RO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38300" y="0"/>
            <a:ext cx="9144000" cy="1757547"/>
          </a:xfrm>
        </p:spPr>
        <p:txBody>
          <a:bodyPr>
            <a:normAutofit/>
          </a:bodyPr>
          <a:lstStyle/>
          <a:p>
            <a:endParaRPr lang="ro-RO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Autoritatea Națională de Integritate</a:t>
            </a:r>
          </a:p>
        </p:txBody>
      </p:sp>
      <p:pic>
        <p:nvPicPr>
          <p:cNvPr id="7" name="Picture 2" descr="AcasÄ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" y="217171"/>
            <a:ext cx="1133796" cy="136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171" y="217171"/>
            <a:ext cx="1126409" cy="136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728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408373"/>
            <a:ext cx="10515600" cy="757488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cele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procese-verbale contravenționale au fost vizați </a:t>
            </a:r>
            <a:b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următorii subiecți ai declarării și încălcări: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CA974B7-825E-459C-9514-46FF27CEB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849459"/>
              </p:ext>
            </p:extLst>
          </p:nvPr>
        </p:nvGraphicFramePr>
        <p:xfrm>
          <a:off x="922492" y="1347599"/>
          <a:ext cx="10526311" cy="5325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106">
                  <a:extLst>
                    <a:ext uri="{9D8B030D-6E8A-4147-A177-3AD203B41FA5}">
                      <a16:colId xmlns:a16="http://schemas.microsoft.com/office/drawing/2014/main" val="3241573777"/>
                    </a:ext>
                  </a:extLst>
                </a:gridCol>
                <a:gridCol w="928385">
                  <a:extLst>
                    <a:ext uri="{9D8B030D-6E8A-4147-A177-3AD203B41FA5}">
                      <a16:colId xmlns:a16="http://schemas.microsoft.com/office/drawing/2014/main" val="4259813161"/>
                    </a:ext>
                  </a:extLst>
                </a:gridCol>
                <a:gridCol w="1046072">
                  <a:extLst>
                    <a:ext uri="{9D8B030D-6E8A-4147-A177-3AD203B41FA5}">
                      <a16:colId xmlns:a16="http://schemas.microsoft.com/office/drawing/2014/main" val="952089621"/>
                    </a:ext>
                  </a:extLst>
                </a:gridCol>
                <a:gridCol w="1399922">
                  <a:extLst>
                    <a:ext uri="{9D8B030D-6E8A-4147-A177-3AD203B41FA5}">
                      <a16:colId xmlns:a16="http://schemas.microsoft.com/office/drawing/2014/main" val="4179700343"/>
                    </a:ext>
                  </a:extLst>
                </a:gridCol>
                <a:gridCol w="1343278">
                  <a:extLst>
                    <a:ext uri="{9D8B030D-6E8A-4147-A177-3AD203B41FA5}">
                      <a16:colId xmlns:a16="http://schemas.microsoft.com/office/drawing/2014/main" val="3245358497"/>
                    </a:ext>
                  </a:extLst>
                </a:gridCol>
                <a:gridCol w="1942088">
                  <a:extLst>
                    <a:ext uri="{9D8B030D-6E8A-4147-A177-3AD203B41FA5}">
                      <a16:colId xmlns:a16="http://schemas.microsoft.com/office/drawing/2014/main" val="515821992"/>
                    </a:ext>
                  </a:extLst>
                </a:gridCol>
                <a:gridCol w="1136010">
                  <a:extLst>
                    <a:ext uri="{9D8B030D-6E8A-4147-A177-3AD203B41FA5}">
                      <a16:colId xmlns:a16="http://schemas.microsoft.com/office/drawing/2014/main" val="1865578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953887360"/>
                    </a:ext>
                  </a:extLst>
                </a:gridCol>
              </a:tblGrid>
              <a:tr h="2018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Categoria subiecților declarării în privința cărora au fost întocmite procese-verbale contravenționale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r>
                        <a:rPr lang="ro-RO" sz="12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procese-verbale cu privire la contravenție întocmite</a:t>
                      </a:r>
                      <a:endParaRPr lang="ru-RU" sz="1200" dirty="0">
                        <a:effectLst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</a:rPr>
                        <a:t>art. 313</a:t>
                      </a:r>
                      <a:r>
                        <a:rPr lang="ro-RO" sz="1200" baseline="3000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nedeclararea sau nesoluționarea conflictului de interese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</a:rPr>
                        <a:t>art. 313</a:t>
                      </a:r>
                      <a:r>
                        <a:rPr lang="ro-RO" sz="1200" baseline="30000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Încălcarea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regimului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juridic</a:t>
                      </a:r>
                      <a:r>
                        <a:rPr lang="en-US" sz="1200" dirty="0">
                          <a:effectLst/>
                        </a:rPr>
                        <a:t> al </a:t>
                      </a:r>
                      <a:r>
                        <a:rPr lang="ro-MD" sz="1200" noProof="0" dirty="0">
                          <a:effectLst/>
                        </a:rPr>
                        <a:t>incompatibilităților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și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limitărilor aplicabile funcției publice sau funcției  de demnitate publică</a:t>
                      </a:r>
                      <a:endParaRPr lang="ro-MD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</a:rPr>
                        <a:t>art. 313</a:t>
                      </a:r>
                      <a:r>
                        <a:rPr lang="ro-RO" sz="1200" baseline="300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Neluarea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măsurilor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privind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executarea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prevederilor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Legii privind declararea averii și </a:t>
                      </a:r>
                      <a:r>
                        <a:rPr lang="en-US" sz="1200" dirty="0">
                          <a:effectLst/>
                        </a:rPr>
                        <a:t>a </a:t>
                      </a:r>
                      <a:r>
                        <a:rPr lang="ro-MD" sz="1200" noProof="0" dirty="0">
                          <a:effectLst/>
                        </a:rPr>
                        <a:t>intereselor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personale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</a:rPr>
                        <a:t>art. 313</a:t>
                      </a:r>
                      <a:r>
                        <a:rPr lang="ro-RO" sz="1200" baseline="30000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Încălcarea regimului juridic al restricțiilor și limitărilor</a:t>
                      </a:r>
                      <a:br>
                        <a:rPr lang="ro-MD" sz="1200" noProof="0" dirty="0">
                          <a:effectLst/>
                        </a:rPr>
                      </a:br>
                      <a:r>
                        <a:rPr lang="ro-MD" sz="1200" noProof="0" dirty="0">
                          <a:effectLst/>
                        </a:rPr>
                        <a:t>în legătură cu încetarea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mandatului, a raporturilor de </a:t>
                      </a:r>
                      <a:br>
                        <a:rPr lang="ro-MD" sz="1200" noProof="0" dirty="0">
                          <a:effectLst/>
                        </a:rPr>
                      </a:br>
                      <a:r>
                        <a:rPr lang="ro-MD" sz="1200" noProof="0" dirty="0">
                          <a:effectLst/>
                        </a:rPr>
                        <a:t> muncă sau de serviciu și migrarea în sectorul privat </a:t>
                      </a:r>
                      <a:br>
                        <a:rPr lang="ro-MD" sz="1200" noProof="0" dirty="0">
                          <a:effectLst/>
                        </a:rPr>
                      </a:br>
                      <a:r>
                        <a:rPr lang="ro-MD" sz="1200" noProof="0" dirty="0">
                          <a:effectLst/>
                        </a:rPr>
                        <a:t>  al agenților publici (pantuflaj)</a:t>
                      </a:r>
                      <a:endParaRPr lang="ro-MD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art. 319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Împiedicarea activităţii Autorității Naționale de Integritate</a:t>
                      </a:r>
                      <a:endParaRPr lang="ro-MD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art. 330</a:t>
                      </a:r>
                      <a:r>
                        <a:rPr lang="en-US" sz="1200" baseline="3000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noProof="0" dirty="0">
                          <a:effectLst/>
                        </a:rPr>
                        <a:t>Încălcarea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ro-MD" sz="1200" noProof="0" dirty="0">
                          <a:effectLst/>
                        </a:rPr>
                        <a:t>regulilor de declarare a averii și intereselor personale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1291240015"/>
                  </a:ext>
                </a:extLst>
              </a:tr>
              <a:tr h="98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ex-Deputați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3906281587"/>
                  </a:ext>
                </a:extLst>
              </a:tr>
              <a:tr h="652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Deputați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Judecători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Procurori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8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Primari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4196176314"/>
                  </a:ext>
                </a:extLst>
              </a:tr>
              <a:tr h="1978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Consilieri locali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471031799"/>
                  </a:ext>
                </a:extLst>
              </a:tr>
              <a:tr h="1978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Funcționari publici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1615501223"/>
                  </a:ext>
                </a:extLst>
              </a:tr>
              <a:tr h="4058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Funcționari publici cu statut special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668851229"/>
                  </a:ext>
                </a:extLst>
              </a:tr>
              <a:tr h="5383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Conducători ai organizațiilor publice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962853244"/>
                  </a:ext>
                </a:extLst>
              </a:tr>
              <a:tr h="5383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Persoane care nu au statut de subiect al declarării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718449849"/>
                  </a:ext>
                </a:extLst>
              </a:tr>
              <a:tr h="277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TOTAL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61" marR="65261" marT="0" marB="0"/>
                </a:tc>
                <a:extLst>
                  <a:ext uri="{0D108BD9-81ED-4DB2-BD59-A6C34878D82A}">
                    <a16:rowId xmlns:a16="http://schemas.microsoft.com/office/drawing/2014/main" val="361424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612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01188" y="257452"/>
            <a:ext cx="10781211" cy="639193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cele </a:t>
            </a:r>
            <a:r>
              <a:rPr lang="ro-RO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procese-verbale contravenționale, întocmite în primele </a:t>
            </a:r>
            <a:r>
              <a:rPr lang="ro-RO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luni ale anului 2019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au fost vizați următorii subiecți 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F56D0794-1D76-4C35-A520-5763911D51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6223993"/>
              </p:ext>
            </p:extLst>
          </p:nvPr>
        </p:nvGraphicFramePr>
        <p:xfrm>
          <a:off x="801190" y="985421"/>
          <a:ext cx="10755084" cy="579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91393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408373"/>
            <a:ext cx="10515600" cy="757488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perioada de raportare au fost recepționate solicitări, procesate și eliberate  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987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certificate de integritate, după cum urmează: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6FA8266-690E-41CA-B758-AC9BE17BDC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9281533"/>
              </p:ext>
            </p:extLst>
          </p:nvPr>
        </p:nvGraphicFramePr>
        <p:xfrm>
          <a:off x="2112884" y="1473693"/>
          <a:ext cx="8047115" cy="513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7060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5177790"/>
            <a:ext cx="12192000" cy="1268730"/>
          </a:xfrm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Republica Moldova, 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MD-2068, </a:t>
            </a:r>
            <a:r>
              <a:rPr lang="ro-MD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mun. </a:t>
            </a:r>
            <a: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Chișinău, str. Alecu Russo 1, 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et.</a:t>
            </a:r>
            <a: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b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E-mail: info@ani.md</a:t>
            </a:r>
            <a: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el: </a:t>
            </a:r>
            <a:r>
              <a:rPr lang="ro-MD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022 820 601</a:t>
            </a:r>
            <a:r>
              <a:rPr lang="ro-RO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it-IT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ax: 022 820 602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38300" y="0"/>
            <a:ext cx="9144000" cy="1757547"/>
          </a:xfrm>
        </p:spPr>
        <p:txBody>
          <a:bodyPr>
            <a:normAutofit/>
          </a:bodyPr>
          <a:lstStyle/>
          <a:p>
            <a:endParaRPr lang="ro-RO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Autoritatea Națională de Integritate</a:t>
            </a:r>
          </a:p>
        </p:txBody>
      </p:sp>
      <p:pic>
        <p:nvPicPr>
          <p:cNvPr id="7" name="Picture 2" descr="AcasÄ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09" y="133374"/>
            <a:ext cx="1274668" cy="1624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171" y="217171"/>
            <a:ext cx="1126409" cy="13601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3509" y="2960370"/>
            <a:ext cx="11026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 mulțumim pentru atenție !</a:t>
            </a:r>
          </a:p>
        </p:txBody>
      </p:sp>
    </p:spTree>
    <p:extLst>
      <p:ext uri="{BB962C8B-B14F-4D97-AF65-F5344CB8AC3E}">
        <p14:creationId xmlns:p14="http://schemas.microsoft.com/office/powerpoint/2010/main" val="1158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247651"/>
            <a:ext cx="10610603" cy="838200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primele 9 luni ale anului 2019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Inspectoratul de integitate </a:t>
            </a:r>
            <a:b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examinat și înregistrat următoarele rezultate: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4AFB5F7-4A39-4FDA-9101-73AE8BFC4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0488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Substituent conținut 3">
            <a:extLst>
              <a:ext uri="{FF2B5EF4-FFF2-40B4-BE49-F238E27FC236}">
                <a16:creationId xmlns:a16="http://schemas.microsoft.com/office/drawing/2014/main" id="{1DC2D136-46D6-42E5-A407-EBEF5719AA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0278201"/>
              </p:ext>
            </p:extLst>
          </p:nvPr>
        </p:nvGraphicFramePr>
        <p:xfrm>
          <a:off x="838199" y="1238250"/>
          <a:ext cx="10630602" cy="5437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2782">
                  <a:extLst>
                    <a:ext uri="{9D8B030D-6E8A-4147-A177-3AD203B41FA5}">
                      <a16:colId xmlns:a16="http://schemas.microsoft.com/office/drawing/2014/main" val="964355437"/>
                    </a:ext>
                  </a:extLst>
                </a:gridCol>
                <a:gridCol w="2026500">
                  <a:extLst>
                    <a:ext uri="{9D8B030D-6E8A-4147-A177-3AD203B41FA5}">
                      <a16:colId xmlns:a16="http://schemas.microsoft.com/office/drawing/2014/main" val="4146289964"/>
                    </a:ext>
                  </a:extLst>
                </a:gridCol>
                <a:gridCol w="5231320">
                  <a:extLst>
                    <a:ext uri="{9D8B030D-6E8A-4147-A177-3AD203B41FA5}">
                      <a16:colId xmlns:a16="http://schemas.microsoft.com/office/drawing/2014/main" val="252149012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 fost examinate: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5750" indent="-285750" algn="just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dos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de</a:t>
                      </a: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control al 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</a:t>
                      </a: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(istorice)</a:t>
                      </a:r>
                    </a:p>
                    <a:p>
                      <a:pPr marL="285750" indent="-285750" algn="just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o-MD" sz="1800" u="none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340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MD" sz="1800" noProof="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sesiz</a:t>
                      </a: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ări/petiții</a:t>
                      </a:r>
                    </a:p>
                    <a:p>
                      <a:pPr marL="285750" indent="-285750" algn="just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o-MD" sz="1800" u="none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1 663</a:t>
                      </a: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declarații de avere și interese personale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base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ro-MD" sz="18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987</a:t>
                      </a:r>
                      <a:r>
                        <a:rPr lang="ro-MD" sz="1800" u="none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solicitări de eliberare a certificatelor de integritate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388762"/>
                  </a:ext>
                </a:extLst>
              </a:tr>
              <a:tr h="31807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MD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Drept urmare: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828261"/>
                  </a:ext>
                </a:extLst>
              </a:tr>
              <a:tr h="700911">
                <a:tc rowSpan="2"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u="sng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295</a:t>
                      </a:r>
                      <a:endParaRPr lang="en-US" sz="1800" u="sng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Procese-verbale</a:t>
                      </a: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perfectate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o-MD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Inițiere (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i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64%</a:t>
                      </a:r>
                      <a:r>
                        <a:rPr lang="ro-MD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7861158"/>
                  </a:ext>
                </a:extLst>
              </a:tr>
              <a:tr h="6667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Refuz 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914749"/>
                  </a:ext>
                </a:extLst>
              </a:tr>
              <a:tr h="723900">
                <a:tc rowSpan="2"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u="sng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800" u="sng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Acte de constatare</a:t>
                      </a: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Întocmite</a:t>
                      </a: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– Constatări (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i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  <a:r>
                        <a:rPr lang="ro-MD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1929497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0495" algn="l"/>
                          <a:tab pos="1492250" algn="ctr"/>
                        </a:tabLst>
                      </a:pPr>
                      <a:endParaRPr lang="ro-MD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0495" algn="l"/>
                          <a:tab pos="1492250" algn="ctr"/>
                        </a:tabLs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Clasări (</a:t>
                      </a:r>
                      <a:r>
                        <a:rPr lang="en-US" sz="1800" b="1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i="1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24%</a:t>
                      </a: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4932729"/>
                  </a:ext>
                </a:extLst>
              </a:tr>
              <a:tr h="396112">
                <a:tc rowSpan="3" gridSpan="2"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u="sng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u="non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Cauze contravenționale</a:t>
                      </a:r>
                      <a:r>
                        <a:rPr lang="en-US" sz="1800" u="non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MD" sz="1800" u="non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inițiate</a:t>
                      </a: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 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procese-verbale întocmite 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72%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7187431"/>
                  </a:ext>
                </a:extLst>
              </a:tr>
              <a:tr h="37830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cauze contravenționale încetate 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en-US" sz="1800" b="1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6%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702733"/>
                  </a:ext>
                </a:extLst>
              </a:tr>
              <a:tr h="37830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cauze contravenționale în gestiune 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4759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9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582931"/>
            <a:ext cx="10515600" cy="582930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perioada de raportare au fost întocmite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acte de constatare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4AFB5F7-4A39-4FDA-9101-73AE8BFC4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453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4642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582931"/>
            <a:ext cx="10515600" cy="582930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Cele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acte de constatare au fost axate pe controlul următoarelor regimuri:</a:t>
            </a:r>
          </a:p>
        </p:txBody>
      </p:sp>
      <p:graphicFrame>
        <p:nvGraphicFramePr>
          <p:cNvPr id="5" name="Substituent conținut 3">
            <a:extLst>
              <a:ext uri="{FF2B5EF4-FFF2-40B4-BE49-F238E27FC236}">
                <a16:creationId xmlns:a16="http://schemas.microsoft.com/office/drawing/2014/main" id="{289FB378-5427-457E-81C9-F9661716CF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637743"/>
              </p:ext>
            </p:extLst>
          </p:nvPr>
        </p:nvGraphicFramePr>
        <p:xfrm>
          <a:off x="1524000" y="1862869"/>
          <a:ext cx="9143999" cy="4412200"/>
        </p:xfrm>
        <a:graphic>
          <a:graphicData uri="http://schemas.openxmlformats.org/drawingml/2006/table">
            <a:tbl>
              <a:tblPr firstRow="1" firstCol="1" bandRow="1"/>
              <a:tblGrid>
                <a:gridCol w="2116718">
                  <a:extLst>
                    <a:ext uri="{9D8B030D-6E8A-4147-A177-3AD203B41FA5}">
                      <a16:colId xmlns:a16="http://schemas.microsoft.com/office/drawing/2014/main" val="3554524608"/>
                    </a:ext>
                  </a:extLst>
                </a:gridCol>
                <a:gridCol w="1809455">
                  <a:extLst>
                    <a:ext uri="{9D8B030D-6E8A-4147-A177-3AD203B41FA5}">
                      <a16:colId xmlns:a16="http://schemas.microsoft.com/office/drawing/2014/main" val="2749434244"/>
                    </a:ext>
                  </a:extLst>
                </a:gridCol>
                <a:gridCol w="1772468">
                  <a:extLst>
                    <a:ext uri="{9D8B030D-6E8A-4147-A177-3AD203B41FA5}">
                      <a16:colId xmlns:a16="http://schemas.microsoft.com/office/drawing/2014/main" val="3219921841"/>
                    </a:ext>
                  </a:extLst>
                </a:gridCol>
                <a:gridCol w="1657718">
                  <a:extLst>
                    <a:ext uri="{9D8B030D-6E8A-4147-A177-3AD203B41FA5}">
                      <a16:colId xmlns:a16="http://schemas.microsoft.com/office/drawing/2014/main" val="890271108"/>
                    </a:ext>
                  </a:extLst>
                </a:gridCol>
                <a:gridCol w="1787640">
                  <a:extLst>
                    <a:ext uri="{9D8B030D-6E8A-4147-A177-3AD203B41FA5}">
                      <a16:colId xmlns:a16="http://schemas.microsoft.com/office/drawing/2014/main" val="2694913328"/>
                    </a:ext>
                  </a:extLst>
                </a:gridCol>
              </a:tblGrid>
              <a:tr h="10615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Regimul juridic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 de constatare (constatare)</a:t>
                      </a:r>
                      <a:endParaRPr lang="ro-MD" sz="1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 de constatare (clasare)</a:t>
                      </a:r>
                      <a:endParaRPr lang="ro-MD" sz="1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Numărul actelor emise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(total)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Procentajul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ării</a:t>
                      </a:r>
                      <a:endParaRPr lang="ro-MD" sz="1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01124"/>
                  </a:ext>
                </a:extLst>
              </a:tr>
              <a:tr h="7509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Avere și interese personale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012442"/>
                  </a:ext>
                </a:extLst>
              </a:tr>
              <a:tr h="6974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Conflicte de interese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554102"/>
                  </a:ext>
                </a:extLst>
              </a:tr>
              <a:tr h="41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Incompatibilități</a:t>
                      </a:r>
                      <a:endParaRPr lang="ro-MD" sz="1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523807"/>
                  </a:ext>
                </a:extLst>
              </a:tr>
              <a:tr h="439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Restricții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452373"/>
                  </a:ext>
                </a:extLst>
              </a:tr>
              <a:tr h="41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Limitări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924888"/>
                  </a:ext>
                </a:extLst>
              </a:tr>
              <a:tr h="633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9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88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582931"/>
            <a:ext cx="10515600" cy="582930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Cele </a:t>
            </a:r>
            <a:r>
              <a:rPr lang="ro-MD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acte de constatare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MD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încălcării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 vizat următoarele categorii de subiecți: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40E87F2-02EA-4A62-93C3-FE2AE5B5D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082470"/>
              </p:ext>
            </p:extLst>
          </p:nvPr>
        </p:nvGraphicFramePr>
        <p:xfrm>
          <a:off x="952006" y="1408928"/>
          <a:ext cx="10561036" cy="5218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5243">
                  <a:extLst>
                    <a:ext uri="{9D8B030D-6E8A-4147-A177-3AD203B41FA5}">
                      <a16:colId xmlns:a16="http://schemas.microsoft.com/office/drawing/2014/main" val="4117102965"/>
                    </a:ext>
                  </a:extLst>
                </a:gridCol>
                <a:gridCol w="1136341">
                  <a:extLst>
                    <a:ext uri="{9D8B030D-6E8A-4147-A177-3AD203B41FA5}">
                      <a16:colId xmlns:a16="http://schemas.microsoft.com/office/drawing/2014/main" val="1211648103"/>
                    </a:ext>
                  </a:extLst>
                </a:gridCol>
                <a:gridCol w="1438183">
                  <a:extLst>
                    <a:ext uri="{9D8B030D-6E8A-4147-A177-3AD203B41FA5}">
                      <a16:colId xmlns:a16="http://schemas.microsoft.com/office/drawing/2014/main" val="4033044114"/>
                    </a:ext>
                  </a:extLst>
                </a:gridCol>
                <a:gridCol w="1695635">
                  <a:extLst>
                    <a:ext uri="{9D8B030D-6E8A-4147-A177-3AD203B41FA5}">
                      <a16:colId xmlns:a16="http://schemas.microsoft.com/office/drawing/2014/main" val="4124447829"/>
                    </a:ext>
                  </a:extLst>
                </a:gridCol>
                <a:gridCol w="1473693">
                  <a:extLst>
                    <a:ext uri="{9D8B030D-6E8A-4147-A177-3AD203B41FA5}">
                      <a16:colId xmlns:a16="http://schemas.microsoft.com/office/drawing/2014/main" val="4241983076"/>
                    </a:ext>
                  </a:extLst>
                </a:gridCol>
                <a:gridCol w="1020932">
                  <a:extLst>
                    <a:ext uri="{9D8B030D-6E8A-4147-A177-3AD203B41FA5}">
                      <a16:colId xmlns:a16="http://schemas.microsoft.com/office/drawing/2014/main" val="4013075594"/>
                    </a:ext>
                  </a:extLst>
                </a:gridCol>
                <a:gridCol w="911009">
                  <a:extLst>
                    <a:ext uri="{9D8B030D-6E8A-4147-A177-3AD203B41FA5}">
                      <a16:colId xmlns:a16="http://schemas.microsoft.com/office/drawing/2014/main" val="3026656915"/>
                    </a:ext>
                  </a:extLst>
                </a:gridCol>
              </a:tblGrid>
              <a:tr h="521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ategoria subiecților declarării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otal acte de constatare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vere și interese personale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onflicte de interese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ncompatibilități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estricții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ro-RO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imitări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3133881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Procurori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7779471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8939129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ex-Primari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Viceprimari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onsilieri locali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7333112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uncționari publici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7548810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uncționari publici cu statut special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7457487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onducători ai organizațiilor publice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1068127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2285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33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257452"/>
            <a:ext cx="10515600" cy="639193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Cele </a:t>
            </a:r>
            <a:r>
              <a:rPr lang="ro-MD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acte de constatare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MD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încălcării </a:t>
            </a:r>
            <a:r>
              <a:rPr lang="ro-RO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 vizat următoarele categorii de subiecți: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F56D0794-1D76-4C35-A520-5763911D51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465671"/>
              </p:ext>
            </p:extLst>
          </p:nvPr>
        </p:nvGraphicFramePr>
        <p:xfrm>
          <a:off x="933202" y="1447060"/>
          <a:ext cx="10515600" cy="4900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4247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199" y="562548"/>
            <a:ext cx="10610604" cy="986924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o-RO" sz="2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Urmare a rămânerii definitive a actelor de constatare, în privința a </a:t>
            </a:r>
            <a:r>
              <a:rPr lang="ro-RO" sz="2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r>
              <a:rPr lang="ro-RO" sz="2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subiecți, se va solicita încetarea mandatului, a raporturilor de muncă ori de serviciu  și vor fi decăzuți din dreptul de a mai exercita o funcție publică sau o funcție de demnitate publică pe un termen de 3 ani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B7C5DC2-B40A-48B6-8AAD-6FC145F31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139518"/>
              </p:ext>
            </p:extLst>
          </p:nvPr>
        </p:nvGraphicFramePr>
        <p:xfrm>
          <a:off x="838199" y="2120114"/>
          <a:ext cx="10610604" cy="41426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38966">
                  <a:extLst>
                    <a:ext uri="{9D8B030D-6E8A-4147-A177-3AD203B41FA5}">
                      <a16:colId xmlns:a16="http://schemas.microsoft.com/office/drawing/2014/main" val="2706715593"/>
                    </a:ext>
                  </a:extLst>
                </a:gridCol>
                <a:gridCol w="2171638">
                  <a:extLst>
                    <a:ext uri="{9D8B030D-6E8A-4147-A177-3AD203B41FA5}">
                      <a16:colId xmlns:a16="http://schemas.microsoft.com/office/drawing/2014/main" val="1936518335"/>
                    </a:ext>
                  </a:extLst>
                </a:gridCol>
              </a:tblGrid>
              <a:tr h="4450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Categoriile subiecților declarării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acte de constatare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6114715"/>
                  </a:ext>
                </a:extLst>
              </a:tr>
              <a:tr h="44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Procurori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9444995"/>
                  </a:ext>
                </a:extLst>
              </a:tr>
              <a:tr h="222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979967"/>
                  </a:ext>
                </a:extLst>
              </a:tr>
              <a:tr h="222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Viceprimar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Consilieri locali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1492475"/>
                  </a:ext>
                </a:extLst>
              </a:tr>
              <a:tr h="44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Funcționari publici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0850390"/>
                  </a:ext>
                </a:extLst>
              </a:tr>
              <a:tr h="44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Funcționari publici cu statut special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924829"/>
                  </a:ext>
                </a:extLst>
              </a:tr>
              <a:tr h="4450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Conducători ai organizațiilor publice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5273774"/>
                  </a:ext>
                </a:extLst>
              </a:tr>
              <a:tr h="404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4114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9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408373"/>
            <a:ext cx="10515600" cy="757488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În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luni ale anului 2019 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 fost inițiate </a:t>
            </a:r>
            <a:r>
              <a:rPr lang="ro-RO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cauze contravenționale:</a:t>
            </a:r>
          </a:p>
        </p:txBody>
      </p:sp>
      <p:graphicFrame>
        <p:nvGraphicFramePr>
          <p:cNvPr id="5" name="Substituent conținut 3">
            <a:extLst>
              <a:ext uri="{FF2B5EF4-FFF2-40B4-BE49-F238E27FC236}">
                <a16:creationId xmlns:a16="http://schemas.microsoft.com/office/drawing/2014/main" id="{66E3BA49-A28A-4968-B5CF-71AAF0595E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764644"/>
              </p:ext>
            </p:extLst>
          </p:nvPr>
        </p:nvGraphicFramePr>
        <p:xfrm>
          <a:off x="1339357" y="1495425"/>
          <a:ext cx="9703292" cy="4623171"/>
        </p:xfrm>
        <a:graphic>
          <a:graphicData uri="http://schemas.openxmlformats.org/drawingml/2006/table">
            <a:tbl>
              <a:tblPr firstRow="1" firstCol="1" bandRow="1"/>
              <a:tblGrid>
                <a:gridCol w="3613643">
                  <a:extLst>
                    <a:ext uri="{9D8B030D-6E8A-4147-A177-3AD203B41FA5}">
                      <a16:colId xmlns:a16="http://schemas.microsoft.com/office/drawing/2014/main" val="3096064212"/>
                    </a:ext>
                  </a:extLst>
                </a:gridCol>
                <a:gridCol w="6089649">
                  <a:extLst>
                    <a:ext uri="{9D8B030D-6E8A-4147-A177-3AD203B41FA5}">
                      <a16:colId xmlns:a16="http://schemas.microsoft.com/office/drawing/2014/main" val="3587591260"/>
                    </a:ext>
                  </a:extLst>
                </a:gridCol>
              </a:tblGrid>
              <a:tr h="715998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en-US" sz="2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Cauze contravenționale</a:t>
                      </a:r>
                      <a:endParaRPr lang="en-US" sz="23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procese-verbale contravenționale întocmite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224671"/>
                  </a:ext>
                </a:extLst>
              </a:tr>
              <a:tr h="5499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93 500 lei</a:t>
                      </a:r>
                      <a:r>
                        <a:rPr lang="ro-MD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Amenzi aplicate 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4 8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EUR)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780040"/>
                  </a:ext>
                </a:extLst>
              </a:tr>
              <a:tr h="5987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44 125 lei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 Amenzi achitate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</a:t>
                      </a:r>
                      <a:r>
                        <a:rPr lang="ro-MD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2 270 EUR)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474941"/>
                  </a:ext>
                </a:extLst>
              </a:tr>
              <a:tr h="7492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dosare contravenționale trimise în instanța de judecată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5157"/>
                  </a:ext>
                </a:extLst>
              </a:tr>
              <a:tr h="6578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cauze contravenționale încetate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055870"/>
                  </a:ext>
                </a:extLst>
              </a:tr>
              <a:tr h="6935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cauze contravenționale contestate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557388"/>
                  </a:ext>
                </a:extLst>
              </a:tr>
              <a:tr h="6578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ro-MD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cauze în gestiune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83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78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duotone>
              <a:prstClr val="black"/>
              <a:schemeClr val="accent5">
                <a:tint val="45000"/>
                <a:satMod val="40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42"/>
                    </a14:imgEffect>
                    <a14:imgEffect>
                      <a14:saturation sat="43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3203" y="408373"/>
            <a:ext cx="10515600" cy="757488"/>
          </a:xfrm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fontScale="90000"/>
          </a:bodyPr>
          <a:lstStyle/>
          <a:p>
            <a:pPr algn="ctr"/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Cele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procese-verbale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contravenționale</a:t>
            </a:r>
            <a:r>
              <a:rPr lang="ro-RO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au prevăzut următoarele încălcări:</a:t>
            </a:r>
          </a:p>
        </p:txBody>
      </p:sp>
      <p:graphicFrame>
        <p:nvGraphicFramePr>
          <p:cNvPr id="6" name="Substituent conținut 3">
            <a:extLst>
              <a:ext uri="{FF2B5EF4-FFF2-40B4-BE49-F238E27FC236}">
                <a16:creationId xmlns:a16="http://schemas.microsoft.com/office/drawing/2014/main" id="{879F0BB1-A3D5-4544-A0FA-E52D3B099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679486"/>
              </p:ext>
            </p:extLst>
          </p:nvPr>
        </p:nvGraphicFramePr>
        <p:xfrm>
          <a:off x="1698902" y="1554223"/>
          <a:ext cx="8984201" cy="4896983"/>
        </p:xfrm>
        <a:graphic>
          <a:graphicData uri="http://schemas.openxmlformats.org/drawingml/2006/table">
            <a:tbl>
              <a:tblPr firstRow="1" firstCol="1" bandRow="1"/>
              <a:tblGrid>
                <a:gridCol w="801580">
                  <a:extLst>
                    <a:ext uri="{9D8B030D-6E8A-4147-A177-3AD203B41FA5}">
                      <a16:colId xmlns:a16="http://schemas.microsoft.com/office/drawing/2014/main" val="1783148955"/>
                    </a:ext>
                  </a:extLst>
                </a:gridCol>
                <a:gridCol w="6877605">
                  <a:extLst>
                    <a:ext uri="{9D8B030D-6E8A-4147-A177-3AD203B41FA5}">
                      <a16:colId xmlns:a16="http://schemas.microsoft.com/office/drawing/2014/main" val="1145679913"/>
                    </a:ext>
                  </a:extLst>
                </a:gridCol>
                <a:gridCol w="1305016">
                  <a:extLst>
                    <a:ext uri="{9D8B030D-6E8A-4147-A177-3AD203B41FA5}">
                      <a16:colId xmlns:a16="http://schemas.microsoft.com/office/drawing/2014/main" val="2872730351"/>
                    </a:ext>
                  </a:extLst>
                </a:gridCol>
              </a:tblGrid>
              <a:tr h="701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N/O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o-MD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Încălcări ale prevederilor Codului Contravențional stabilite: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Numărul proceselor-verbale întocmite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668882"/>
                  </a:ext>
                </a:extLst>
              </a:tr>
              <a:tr h="467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330</a:t>
                      </a:r>
                      <a:r>
                        <a:rPr lang="ro-MD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„Încălcarea regulilor de declarare a averii și intereselor personale”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758913"/>
                  </a:ext>
                </a:extLst>
              </a:tr>
              <a:tr h="3917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313</a:t>
                      </a:r>
                      <a:r>
                        <a:rPr lang="en-US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o-MD" sz="1600" b="1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„Nedeclararea sau nesoluționarea conflictului de interese”</a:t>
                      </a:r>
                      <a:endParaRPr lang="ro-MD" sz="1600" b="1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763788"/>
                  </a:ext>
                </a:extLst>
              </a:tr>
              <a:tr h="710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313</a:t>
                      </a:r>
                      <a:r>
                        <a:rPr lang="ro-MD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„Încălcarea regimului juridic al incompatibilităților și limitărilor aplicabile funcției publice sau funcției  de demnitate publică”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298707"/>
                  </a:ext>
                </a:extLst>
              </a:tr>
              <a:tr h="3950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319 „</a:t>
                      </a:r>
                      <a:r>
                        <a:rPr lang="ro-MD" sz="1600" b="1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Împiedicarea activităţii Autorității Naționale de Integritate”</a:t>
                      </a:r>
                      <a:endParaRPr lang="ro-MD" sz="1600" b="1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911028"/>
                  </a:ext>
                </a:extLst>
              </a:tr>
              <a:tr h="5978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313</a:t>
                      </a:r>
                      <a:r>
                        <a:rPr lang="ro-MD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„Neluarea măsurilor privind executarea prevederilor Legii privind declararea averii și a intereselor personale”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137347"/>
                  </a:ext>
                </a:extLst>
              </a:tr>
              <a:tr h="8005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 313</a:t>
                      </a:r>
                      <a:r>
                        <a:rPr lang="ro-MD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o-MD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„Încălcarea regimului juridic al restricțiilor și limitărilor în legătură cu încetarea mandatului, a raporturilor de muncă sau de serviciu și migrarea în sectorul privat al agenților publici </a:t>
                      </a:r>
                      <a:r>
                        <a:rPr lang="ro-MD" sz="1600" b="1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(pantuflaj)”</a:t>
                      </a:r>
                      <a:endParaRPr lang="ro-MD" sz="1600" b="1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018373"/>
                  </a:ext>
                </a:extLst>
              </a:tr>
              <a:tr h="4630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  <a:p>
                      <a:endParaRPr lang="en-US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300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8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700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1783</TotalTime>
  <Words>824</Words>
  <Application>Microsoft Office PowerPoint</Application>
  <PresentationFormat>Широкоэкранный</PresentationFormat>
  <Paragraphs>354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                                                                                             Activitatea   Inspectoratului de integritate  în  9 luni ale anului 2019      Chișinău – 10 octombrie 2019</vt:lpstr>
      <vt:lpstr>În primele 9 luni ale anului 2019 Inspectoratul de integitate  a examinat și înregistrat următoarele rezultate:</vt:lpstr>
      <vt:lpstr>În perioada de raportare au fost întocmite 98 acte de constatare</vt:lpstr>
      <vt:lpstr>Cele 98 acte de constatare au fost axate pe controlul următoarelor regimuri:</vt:lpstr>
      <vt:lpstr>Cele 74 acte de constatare a încălcării au vizat următoarele categorii de subiecți:</vt:lpstr>
      <vt:lpstr>Cele 74 acte de constatare a încălcării au vizat următoarele categorii de subiecți:</vt:lpstr>
      <vt:lpstr>Urmare a rămânerii definitive a actelor de constatare, în privința a 61 subiecți, se va solicita încetarea mandatului, a raporturilor de muncă ori de serviciu  și vor fi decăzuți din dreptul de a mai exercita o funcție publică sau o funcție de demnitate publică pe un termen de 3 ani</vt:lpstr>
      <vt:lpstr>În 9 luni ale anului 2019 au fost inițiate 90 cauze contravenționale:</vt:lpstr>
      <vt:lpstr>Cele 65 procese-verbale contravenționale au prevăzut următoarele încălcări:</vt:lpstr>
      <vt:lpstr>În cele 65 procese-verbale contravenționale au fost vizați  următorii subiecți ai declarării și încălcări:</vt:lpstr>
      <vt:lpstr>În cele 65 procese-verbale contravenționale, întocmite în primele 9 luni ale anului 2019, au fost vizați următorii subiecți </vt:lpstr>
      <vt:lpstr>În perioada de raportare au fost recepționate solicitări, procesate și eliberate   987 certificate de integritate, după cum urmează:</vt:lpstr>
      <vt:lpstr>Republica Moldova, MD-2068, mun. Chișinău, str. Alecu Russo 1, et. 4. E-mail: info@ani.md, tel:  022 820 601, fax: 022 820 602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Depunerea declarațiilor de avere </dc:title>
  <dc:creator>User</dc:creator>
  <cp:lastModifiedBy>ani sistem</cp:lastModifiedBy>
  <cp:revision>133</cp:revision>
  <cp:lastPrinted>2019-10-09T07:53:26Z</cp:lastPrinted>
  <dcterms:created xsi:type="dcterms:W3CDTF">2018-04-02T14:59:29Z</dcterms:created>
  <dcterms:modified xsi:type="dcterms:W3CDTF">2019-10-09T07:54:18Z</dcterms:modified>
</cp:coreProperties>
</file>