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1" r:id="rId5"/>
    <p:sldId id="259" r:id="rId6"/>
    <p:sldId id="265" r:id="rId7"/>
    <p:sldId id="266" r:id="rId8"/>
    <p:sldId id="267" r:id="rId9"/>
    <p:sldId id="269" r:id="rId10"/>
    <p:sldId id="268" r:id="rId11"/>
    <p:sldId id="260" r:id="rId12"/>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Anuale</c:v>
                </c:pt>
              </c:strCache>
            </c:strRef>
          </c:tx>
          <c:spPr>
            <a:solidFill>
              <a:srgbClr val="FF0000"/>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E7C698A7-8128-4B3A-AD6A-06E30E45A9D8}" type="VALUE">
                      <a:rPr lang="en-US" sz="1800" b="1">
                        <a:latin typeface="Times New Roman" panose="02020603050405020304" pitchFamily="18" charset="0"/>
                        <a:cs typeface="Times New Roman" panose="02020603050405020304" pitchFamily="18" charset="0"/>
                      </a:rPr>
                      <a:pPr>
                        <a:defRPr/>
                      </a:pPr>
                      <a:t>[ЗНАЧЕНИЕ]</a:t>
                    </a:fld>
                    <a:endParaRPr lang="ro-RO"/>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extLst>
                <c:ext xmlns:c15="http://schemas.microsoft.com/office/drawing/2012/chart" uri="{CE6537A1-D6FC-4f65-9D91-7224C49458BB}">
                  <c15:layout>
                    <c:manualLayout>
                      <c:w val="7.2605229585791214E-2"/>
                      <c:h val="7.5383846257407877E-2"/>
                    </c:manualLayout>
                  </c15:layout>
                  <c15:dlblFieldTable/>
                  <c15:showDataLabelsRange val="0"/>
                </c:ext>
              </c:extLst>
            </c:dLbl>
            <c:dLbl>
              <c:idx val="1"/>
              <c:layout/>
              <c:tx>
                <c:rich>
                  <a:bodyPr/>
                  <a:lstStyle/>
                  <a:p>
                    <a:fld id="{11BF5B4F-AF22-41D5-A9BB-98571BCE59A2}" type="VALUE">
                      <a:rPr lang="en-US" sz="1800" b="1">
                        <a:latin typeface="Times New Roman" panose="02020603050405020304" pitchFamily="18" charset="0"/>
                        <a:cs typeface="Times New Roman" panose="02020603050405020304" pitchFamily="18" charset="0"/>
                      </a:rPr>
                      <a:pPr/>
                      <a:t>[ЗНАЧЕНИЕ]</a:t>
                    </a:fld>
                    <a:endParaRPr lang="ro-RO"/>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Лист1!$A$2:$A$3</c:f>
              <c:strCache>
                <c:ptCount val="2"/>
                <c:pt idx="0">
                  <c:v>Declarații depuse în trimestrul I, 2017, pe suport de hârtie </c:v>
                </c:pt>
                <c:pt idx="1">
                  <c:v>Declarații depuse în trimestrul I, 2018, în format electronic</c:v>
                </c:pt>
              </c:strCache>
            </c:strRef>
          </c:cat>
          <c:val>
            <c:numRef>
              <c:f>Лист1!$B$2:$B$3</c:f>
              <c:numCache>
                <c:formatCode>General</c:formatCode>
                <c:ptCount val="2"/>
                <c:pt idx="0">
                  <c:v>44955</c:v>
                </c:pt>
                <c:pt idx="1">
                  <c:v>55539</c:v>
                </c:pt>
              </c:numCache>
            </c:numRef>
          </c:val>
        </c:ser>
        <c:ser>
          <c:idx val="1"/>
          <c:order val="1"/>
          <c:tx>
            <c:strRef>
              <c:f>Лист1!$C$1</c:f>
              <c:strCache>
                <c:ptCount val="1"/>
                <c:pt idx="0">
                  <c:v>La angajare</c:v>
                </c:pt>
              </c:strCache>
            </c:strRef>
          </c:tx>
          <c:spPr>
            <a:solidFill>
              <a:srgbClr val="FFFF00"/>
            </a:solidFill>
            <a:ln>
              <a:noFill/>
            </a:ln>
            <a:effectLst/>
          </c:spPr>
          <c:invertIfNegative val="0"/>
          <c:dLbls>
            <c:dLbl>
              <c:idx val="0"/>
              <c:layout/>
              <c:tx>
                <c:rich>
                  <a:bodyPr/>
                  <a:lstStyle/>
                  <a:p>
                    <a:fld id="{F223F196-9095-4883-BCA2-789DF31684F1}" type="VALUE">
                      <a:rPr lang="en-US" sz="1800" b="1">
                        <a:latin typeface="Times New Roman" panose="02020603050405020304" pitchFamily="18" charset="0"/>
                        <a:cs typeface="Times New Roman" panose="02020603050405020304" pitchFamily="18" charset="0"/>
                      </a:rPr>
                      <a:pPr/>
                      <a:t>[ЗНАЧЕНИЕ]</a:t>
                    </a:fld>
                    <a:endParaRPr lang="ro-RO"/>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fld id="{BB601880-3B8E-4CC4-9FCB-FBB30BC29C81}" type="VALUE">
                      <a:rPr lang="en-US" sz="1800" b="1">
                        <a:latin typeface="Times New Roman" panose="02020603050405020304" pitchFamily="18" charset="0"/>
                        <a:cs typeface="Times New Roman" panose="02020603050405020304" pitchFamily="18" charset="0"/>
                      </a:rPr>
                      <a:pPr/>
                      <a:t>[ЗНАЧЕНИЕ]</a:t>
                    </a:fld>
                    <a:endParaRPr lang="ro-RO"/>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Лист1!$A$2:$A$3</c:f>
              <c:strCache>
                <c:ptCount val="2"/>
                <c:pt idx="0">
                  <c:v>Declarații depuse în trimestrul I, 2017, pe suport de hârtie </c:v>
                </c:pt>
                <c:pt idx="1">
                  <c:v>Declarații depuse în trimestrul I, 2018, în format electronic</c:v>
                </c:pt>
              </c:strCache>
            </c:strRef>
          </c:cat>
          <c:val>
            <c:numRef>
              <c:f>Лист1!$C$2:$C$3</c:f>
              <c:numCache>
                <c:formatCode>General</c:formatCode>
                <c:ptCount val="2"/>
                <c:pt idx="0">
                  <c:v>590</c:v>
                </c:pt>
                <c:pt idx="1">
                  <c:v>1654</c:v>
                </c:pt>
              </c:numCache>
            </c:numRef>
          </c:val>
        </c:ser>
        <c:ser>
          <c:idx val="2"/>
          <c:order val="2"/>
          <c:tx>
            <c:strRef>
              <c:f>Лист1!$D$1</c:f>
              <c:strCache>
                <c:ptCount val="1"/>
                <c:pt idx="0">
                  <c:v>La eliberare</c:v>
                </c:pt>
              </c:strCache>
            </c:strRef>
          </c:tx>
          <c:spPr>
            <a:solidFill>
              <a:srgbClr val="7030A0"/>
            </a:solidFill>
            <a:ln>
              <a:noFill/>
            </a:ln>
            <a:effectLst/>
          </c:spPr>
          <c:invertIfNegative val="0"/>
          <c:dLbls>
            <c:dLbl>
              <c:idx val="0"/>
              <c:layout/>
              <c:tx>
                <c:rich>
                  <a:bodyPr/>
                  <a:lstStyle/>
                  <a:p>
                    <a:fld id="{35CC05CA-1F29-4D1F-8594-70B34DC05C76}" type="VALUE">
                      <a:rPr lang="en-US" sz="1800" b="1">
                        <a:latin typeface="Times New Roman" panose="02020603050405020304" pitchFamily="18" charset="0"/>
                        <a:cs typeface="Times New Roman" panose="02020603050405020304" pitchFamily="18" charset="0"/>
                      </a:rPr>
                      <a:pPr/>
                      <a:t>[ЗНАЧЕНИЕ]</a:t>
                    </a:fld>
                    <a:endParaRPr lang="ro-RO"/>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fld id="{40E5AD1E-DCE0-42A3-85C6-D86E71630DE3}" type="VALUE">
                      <a:rPr lang="en-US" sz="1800">
                        <a:latin typeface="Times New Roman" panose="02020603050405020304" pitchFamily="18" charset="0"/>
                        <a:cs typeface="Times New Roman" panose="02020603050405020304" pitchFamily="18" charset="0"/>
                      </a:rPr>
                      <a:pPr/>
                      <a:t>[ЗНАЧЕНИЕ]</a:t>
                    </a:fld>
                    <a:endParaRPr lang="ro-RO"/>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Лист1!$A$2:$A$3</c:f>
              <c:strCache>
                <c:ptCount val="2"/>
                <c:pt idx="0">
                  <c:v>Declarații depuse în trimestrul I, 2017, pe suport de hârtie </c:v>
                </c:pt>
                <c:pt idx="1">
                  <c:v>Declarații depuse în trimestrul I, 2018, în format electronic</c:v>
                </c:pt>
              </c:strCache>
            </c:strRef>
          </c:cat>
          <c:val>
            <c:numRef>
              <c:f>Лист1!$D$2:$D$3</c:f>
              <c:numCache>
                <c:formatCode>General</c:formatCode>
                <c:ptCount val="2"/>
                <c:pt idx="0">
                  <c:v>712</c:v>
                </c:pt>
                <c:pt idx="1">
                  <c:v>887</c:v>
                </c:pt>
              </c:numCache>
            </c:numRef>
          </c:val>
        </c:ser>
        <c:dLbls>
          <c:showLegendKey val="0"/>
          <c:showVal val="0"/>
          <c:showCatName val="0"/>
          <c:showSerName val="0"/>
          <c:showPercent val="0"/>
          <c:showBubbleSize val="0"/>
        </c:dLbls>
        <c:gapWidth val="219"/>
        <c:overlap val="-27"/>
        <c:axId val="234926112"/>
        <c:axId val="234926504"/>
      </c:barChart>
      <c:catAx>
        <c:axId val="234926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o-RO"/>
          </a:p>
        </c:txPr>
        <c:crossAx val="234926504"/>
        <c:crosses val="autoZero"/>
        <c:auto val="1"/>
        <c:lblAlgn val="ctr"/>
        <c:lblOffset val="100"/>
        <c:noMultiLvlLbl val="0"/>
      </c:catAx>
      <c:valAx>
        <c:axId val="2349265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o-RO"/>
          </a:p>
        </c:txPr>
        <c:crossAx val="2349261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BD7F3-C3D1-4BDB-9080-4C4543516AAF}" type="datetimeFigureOut">
              <a:rPr lang="ru-RU" smtClean="0"/>
              <a:t>03.04.2018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05E752-2C32-40B4-8018-1C1EAF5048D8}" type="slidenum">
              <a:rPr lang="ru-RU" smtClean="0"/>
              <a:t>‹#›</a:t>
            </a:fld>
            <a:endParaRPr lang="ru-RU"/>
          </a:p>
        </p:txBody>
      </p:sp>
    </p:spTree>
    <p:extLst>
      <p:ext uri="{BB962C8B-B14F-4D97-AF65-F5344CB8AC3E}">
        <p14:creationId xmlns:p14="http://schemas.microsoft.com/office/powerpoint/2010/main" val="2882879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3</a:t>
            </a:fld>
            <a:endParaRPr lang="ru-RU"/>
          </a:p>
        </p:txBody>
      </p:sp>
    </p:spTree>
    <p:extLst>
      <p:ext uri="{BB962C8B-B14F-4D97-AF65-F5344CB8AC3E}">
        <p14:creationId xmlns:p14="http://schemas.microsoft.com/office/powerpoint/2010/main" val="3437939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4</a:t>
            </a:fld>
            <a:endParaRPr lang="ru-RU"/>
          </a:p>
        </p:txBody>
      </p:sp>
    </p:spTree>
    <p:extLst>
      <p:ext uri="{BB962C8B-B14F-4D97-AF65-F5344CB8AC3E}">
        <p14:creationId xmlns:p14="http://schemas.microsoft.com/office/powerpoint/2010/main" val="2892203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5</a:t>
            </a:fld>
            <a:endParaRPr lang="ru-RU"/>
          </a:p>
        </p:txBody>
      </p:sp>
    </p:spTree>
    <p:extLst>
      <p:ext uri="{BB962C8B-B14F-4D97-AF65-F5344CB8AC3E}">
        <p14:creationId xmlns:p14="http://schemas.microsoft.com/office/powerpoint/2010/main" val="2515566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6</a:t>
            </a:fld>
            <a:endParaRPr lang="ru-RU"/>
          </a:p>
        </p:txBody>
      </p:sp>
    </p:spTree>
    <p:extLst>
      <p:ext uri="{BB962C8B-B14F-4D97-AF65-F5344CB8AC3E}">
        <p14:creationId xmlns:p14="http://schemas.microsoft.com/office/powerpoint/2010/main" val="2288410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7</a:t>
            </a:fld>
            <a:endParaRPr lang="ru-RU"/>
          </a:p>
        </p:txBody>
      </p:sp>
    </p:spTree>
    <p:extLst>
      <p:ext uri="{BB962C8B-B14F-4D97-AF65-F5344CB8AC3E}">
        <p14:creationId xmlns:p14="http://schemas.microsoft.com/office/powerpoint/2010/main" val="2224984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8</a:t>
            </a:fld>
            <a:endParaRPr lang="ru-RU"/>
          </a:p>
        </p:txBody>
      </p:sp>
    </p:spTree>
    <p:extLst>
      <p:ext uri="{BB962C8B-B14F-4D97-AF65-F5344CB8AC3E}">
        <p14:creationId xmlns:p14="http://schemas.microsoft.com/office/powerpoint/2010/main" val="1381508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9</a:t>
            </a:fld>
            <a:endParaRPr lang="ru-RU"/>
          </a:p>
        </p:txBody>
      </p:sp>
    </p:spTree>
    <p:extLst>
      <p:ext uri="{BB962C8B-B14F-4D97-AF65-F5344CB8AC3E}">
        <p14:creationId xmlns:p14="http://schemas.microsoft.com/office/powerpoint/2010/main" val="3847880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D05E752-2C32-40B4-8018-1C1EAF5048D8}" type="slidenum">
              <a:rPr lang="ru-RU" smtClean="0"/>
              <a:t>10</a:t>
            </a:fld>
            <a:endParaRPr lang="ru-RU"/>
          </a:p>
        </p:txBody>
      </p:sp>
    </p:spTree>
    <p:extLst>
      <p:ext uri="{BB962C8B-B14F-4D97-AF65-F5344CB8AC3E}">
        <p14:creationId xmlns:p14="http://schemas.microsoft.com/office/powerpoint/2010/main" val="3198467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o-RO"/>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o-RO"/>
          </a:p>
        </p:txBody>
      </p:sp>
      <p:sp>
        <p:nvSpPr>
          <p:cNvPr id="4" name="Дата 3"/>
          <p:cNvSpPr>
            <a:spLocks noGrp="1"/>
          </p:cNvSpPr>
          <p:nvPr>
            <p:ph type="dt" sz="half" idx="10"/>
          </p:nvPr>
        </p:nvSpPr>
        <p:spPr/>
        <p:txBody>
          <a:body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11"/>
          </p:nvPr>
        </p:nvSpPr>
        <p:spPr/>
        <p:txBody>
          <a:bodyPr/>
          <a:lstStyle/>
          <a:p>
            <a:endParaRPr lang="ro-RO"/>
          </a:p>
        </p:txBody>
      </p:sp>
      <p:sp>
        <p:nvSpPr>
          <p:cNvPr id="6" name="Номер слайда 5"/>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1922339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o-RO"/>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Дата 3"/>
          <p:cNvSpPr>
            <a:spLocks noGrp="1"/>
          </p:cNvSpPr>
          <p:nvPr>
            <p:ph type="dt" sz="half" idx="10"/>
          </p:nvPr>
        </p:nvSpPr>
        <p:spPr/>
        <p:txBody>
          <a:body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11"/>
          </p:nvPr>
        </p:nvSpPr>
        <p:spPr/>
        <p:txBody>
          <a:bodyPr/>
          <a:lstStyle/>
          <a:p>
            <a:endParaRPr lang="ro-RO"/>
          </a:p>
        </p:txBody>
      </p:sp>
      <p:sp>
        <p:nvSpPr>
          <p:cNvPr id="6" name="Номер слайда 5"/>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149379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o-RO"/>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Дата 3"/>
          <p:cNvSpPr>
            <a:spLocks noGrp="1"/>
          </p:cNvSpPr>
          <p:nvPr>
            <p:ph type="dt" sz="half" idx="10"/>
          </p:nvPr>
        </p:nvSpPr>
        <p:spPr/>
        <p:txBody>
          <a:body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11"/>
          </p:nvPr>
        </p:nvSpPr>
        <p:spPr/>
        <p:txBody>
          <a:bodyPr/>
          <a:lstStyle/>
          <a:p>
            <a:endParaRPr lang="ro-RO"/>
          </a:p>
        </p:txBody>
      </p:sp>
      <p:sp>
        <p:nvSpPr>
          <p:cNvPr id="6" name="Номер слайда 5"/>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184901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o-RO"/>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Дата 3"/>
          <p:cNvSpPr>
            <a:spLocks noGrp="1"/>
          </p:cNvSpPr>
          <p:nvPr>
            <p:ph type="dt" sz="half" idx="10"/>
          </p:nvPr>
        </p:nvSpPr>
        <p:spPr/>
        <p:txBody>
          <a:body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11"/>
          </p:nvPr>
        </p:nvSpPr>
        <p:spPr/>
        <p:txBody>
          <a:bodyPr/>
          <a:lstStyle/>
          <a:p>
            <a:endParaRPr lang="ro-RO"/>
          </a:p>
        </p:txBody>
      </p:sp>
      <p:sp>
        <p:nvSpPr>
          <p:cNvPr id="6" name="Номер слайда 5"/>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2758129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o-RO"/>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11"/>
          </p:nvPr>
        </p:nvSpPr>
        <p:spPr/>
        <p:txBody>
          <a:bodyPr/>
          <a:lstStyle/>
          <a:p>
            <a:endParaRPr lang="ro-RO"/>
          </a:p>
        </p:txBody>
      </p:sp>
      <p:sp>
        <p:nvSpPr>
          <p:cNvPr id="6" name="Номер слайда 5"/>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4173609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o-RO"/>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5" name="Дата 4"/>
          <p:cNvSpPr>
            <a:spLocks noGrp="1"/>
          </p:cNvSpPr>
          <p:nvPr>
            <p:ph type="dt" sz="half" idx="10"/>
          </p:nvPr>
        </p:nvSpPr>
        <p:spPr/>
        <p:txBody>
          <a:bodyPr/>
          <a:lstStyle/>
          <a:p>
            <a:fld id="{E2FFF4DA-51B8-418B-90FB-CCCFBFC0466B}" type="datetimeFigureOut">
              <a:rPr lang="ro-RO" smtClean="0"/>
              <a:t>03.04.2018</a:t>
            </a:fld>
            <a:endParaRPr lang="ro-RO"/>
          </a:p>
        </p:txBody>
      </p:sp>
      <p:sp>
        <p:nvSpPr>
          <p:cNvPr id="6" name="Нижний колонтитул 5"/>
          <p:cNvSpPr>
            <a:spLocks noGrp="1"/>
          </p:cNvSpPr>
          <p:nvPr>
            <p:ph type="ftr" sz="quarter" idx="11"/>
          </p:nvPr>
        </p:nvSpPr>
        <p:spPr/>
        <p:txBody>
          <a:bodyPr/>
          <a:lstStyle/>
          <a:p>
            <a:endParaRPr lang="ro-RO"/>
          </a:p>
        </p:txBody>
      </p:sp>
      <p:sp>
        <p:nvSpPr>
          <p:cNvPr id="7" name="Номер слайда 6"/>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3269651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o-RO"/>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7" name="Дата 6"/>
          <p:cNvSpPr>
            <a:spLocks noGrp="1"/>
          </p:cNvSpPr>
          <p:nvPr>
            <p:ph type="dt" sz="half" idx="10"/>
          </p:nvPr>
        </p:nvSpPr>
        <p:spPr/>
        <p:txBody>
          <a:bodyPr/>
          <a:lstStyle/>
          <a:p>
            <a:fld id="{E2FFF4DA-51B8-418B-90FB-CCCFBFC0466B}" type="datetimeFigureOut">
              <a:rPr lang="ro-RO" smtClean="0"/>
              <a:t>03.04.2018</a:t>
            </a:fld>
            <a:endParaRPr lang="ro-RO"/>
          </a:p>
        </p:txBody>
      </p:sp>
      <p:sp>
        <p:nvSpPr>
          <p:cNvPr id="8" name="Нижний колонтитул 7"/>
          <p:cNvSpPr>
            <a:spLocks noGrp="1"/>
          </p:cNvSpPr>
          <p:nvPr>
            <p:ph type="ftr" sz="quarter" idx="11"/>
          </p:nvPr>
        </p:nvSpPr>
        <p:spPr/>
        <p:txBody>
          <a:bodyPr/>
          <a:lstStyle/>
          <a:p>
            <a:endParaRPr lang="ro-RO"/>
          </a:p>
        </p:txBody>
      </p:sp>
      <p:sp>
        <p:nvSpPr>
          <p:cNvPr id="9" name="Номер слайда 8"/>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2336409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o-RO"/>
          </a:p>
        </p:txBody>
      </p:sp>
      <p:sp>
        <p:nvSpPr>
          <p:cNvPr id="3" name="Дата 2"/>
          <p:cNvSpPr>
            <a:spLocks noGrp="1"/>
          </p:cNvSpPr>
          <p:nvPr>
            <p:ph type="dt" sz="half" idx="10"/>
          </p:nvPr>
        </p:nvSpPr>
        <p:spPr/>
        <p:txBody>
          <a:bodyPr/>
          <a:lstStyle/>
          <a:p>
            <a:fld id="{E2FFF4DA-51B8-418B-90FB-CCCFBFC0466B}" type="datetimeFigureOut">
              <a:rPr lang="ro-RO" smtClean="0"/>
              <a:t>03.04.2018</a:t>
            </a:fld>
            <a:endParaRPr lang="ro-RO"/>
          </a:p>
        </p:txBody>
      </p:sp>
      <p:sp>
        <p:nvSpPr>
          <p:cNvPr id="4" name="Нижний колонтитул 3"/>
          <p:cNvSpPr>
            <a:spLocks noGrp="1"/>
          </p:cNvSpPr>
          <p:nvPr>
            <p:ph type="ftr" sz="quarter" idx="11"/>
          </p:nvPr>
        </p:nvSpPr>
        <p:spPr/>
        <p:txBody>
          <a:bodyPr/>
          <a:lstStyle/>
          <a:p>
            <a:endParaRPr lang="ro-RO"/>
          </a:p>
        </p:txBody>
      </p:sp>
      <p:sp>
        <p:nvSpPr>
          <p:cNvPr id="5" name="Номер слайда 4"/>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299239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FFF4DA-51B8-418B-90FB-CCCFBFC0466B}" type="datetimeFigureOut">
              <a:rPr lang="ro-RO" smtClean="0"/>
              <a:t>03.04.2018</a:t>
            </a:fld>
            <a:endParaRPr lang="ro-RO"/>
          </a:p>
        </p:txBody>
      </p:sp>
      <p:sp>
        <p:nvSpPr>
          <p:cNvPr id="3" name="Нижний колонтитул 2"/>
          <p:cNvSpPr>
            <a:spLocks noGrp="1"/>
          </p:cNvSpPr>
          <p:nvPr>
            <p:ph type="ftr" sz="quarter" idx="11"/>
          </p:nvPr>
        </p:nvSpPr>
        <p:spPr/>
        <p:txBody>
          <a:bodyPr/>
          <a:lstStyle/>
          <a:p>
            <a:endParaRPr lang="ro-RO"/>
          </a:p>
        </p:txBody>
      </p:sp>
      <p:sp>
        <p:nvSpPr>
          <p:cNvPr id="4" name="Номер слайда 3"/>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419743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o-RO"/>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2FFF4DA-51B8-418B-90FB-CCCFBFC0466B}" type="datetimeFigureOut">
              <a:rPr lang="ro-RO" smtClean="0"/>
              <a:t>03.04.2018</a:t>
            </a:fld>
            <a:endParaRPr lang="ro-RO"/>
          </a:p>
        </p:txBody>
      </p:sp>
      <p:sp>
        <p:nvSpPr>
          <p:cNvPr id="6" name="Нижний колонтитул 5"/>
          <p:cNvSpPr>
            <a:spLocks noGrp="1"/>
          </p:cNvSpPr>
          <p:nvPr>
            <p:ph type="ftr" sz="quarter" idx="11"/>
          </p:nvPr>
        </p:nvSpPr>
        <p:spPr/>
        <p:txBody>
          <a:bodyPr/>
          <a:lstStyle/>
          <a:p>
            <a:endParaRPr lang="ro-RO"/>
          </a:p>
        </p:txBody>
      </p:sp>
      <p:sp>
        <p:nvSpPr>
          <p:cNvPr id="7" name="Номер слайда 6"/>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3173820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o-RO"/>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2FFF4DA-51B8-418B-90FB-CCCFBFC0466B}" type="datetimeFigureOut">
              <a:rPr lang="ro-RO" smtClean="0"/>
              <a:t>03.04.2018</a:t>
            </a:fld>
            <a:endParaRPr lang="ro-RO"/>
          </a:p>
        </p:txBody>
      </p:sp>
      <p:sp>
        <p:nvSpPr>
          <p:cNvPr id="6" name="Нижний колонтитул 5"/>
          <p:cNvSpPr>
            <a:spLocks noGrp="1"/>
          </p:cNvSpPr>
          <p:nvPr>
            <p:ph type="ftr" sz="quarter" idx="11"/>
          </p:nvPr>
        </p:nvSpPr>
        <p:spPr/>
        <p:txBody>
          <a:bodyPr/>
          <a:lstStyle/>
          <a:p>
            <a:endParaRPr lang="ro-RO"/>
          </a:p>
        </p:txBody>
      </p:sp>
      <p:sp>
        <p:nvSpPr>
          <p:cNvPr id="7" name="Номер слайда 6"/>
          <p:cNvSpPr>
            <a:spLocks noGrp="1"/>
          </p:cNvSpPr>
          <p:nvPr>
            <p:ph type="sldNum" sz="quarter" idx="12"/>
          </p:nvPr>
        </p:nvSpPr>
        <p:spPr/>
        <p:txBody>
          <a:bodyPr/>
          <a:lstStyle/>
          <a:p>
            <a:fld id="{0513F338-F52D-413B-8FF6-4FE4616E638E}" type="slidenum">
              <a:rPr lang="ro-RO" smtClean="0"/>
              <a:t>‹#›</a:t>
            </a:fld>
            <a:endParaRPr lang="ro-RO"/>
          </a:p>
        </p:txBody>
      </p:sp>
    </p:spTree>
    <p:extLst>
      <p:ext uri="{BB962C8B-B14F-4D97-AF65-F5344CB8AC3E}">
        <p14:creationId xmlns:p14="http://schemas.microsoft.com/office/powerpoint/2010/main" val="73026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o-RO"/>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FF4DA-51B8-418B-90FB-CCCFBFC0466B}" type="datetimeFigureOut">
              <a:rPr lang="ro-RO" smtClean="0"/>
              <a:t>03.04.2018</a:t>
            </a:fld>
            <a:endParaRPr lang="ro-RO"/>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13F338-F52D-413B-8FF6-4FE4616E638E}" type="slidenum">
              <a:rPr lang="ro-RO" smtClean="0"/>
              <a:t>‹#›</a:t>
            </a:fld>
            <a:endParaRPr lang="ro-RO"/>
          </a:p>
        </p:txBody>
      </p:sp>
    </p:spTree>
    <p:extLst>
      <p:ext uri="{BB962C8B-B14F-4D97-AF65-F5344CB8AC3E}">
        <p14:creationId xmlns:p14="http://schemas.microsoft.com/office/powerpoint/2010/main" val="16485394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duotone>
              <a:prstClr val="black"/>
              <a:schemeClr val="accent5">
                <a:tint val="45000"/>
                <a:satMod val="400000"/>
              </a:schemeClr>
            </a:duotone>
            <a:lum/>
            <a:extLst>
              <a:ext uri="{BEBA8EAE-BF5A-486C-A8C5-ECC9F3942E4B}">
                <a14:imgProps xmlns:a14="http://schemas.microsoft.com/office/drawing/2010/main">
                  <a14:imgLayer r:embed="rId3">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 y="2514600"/>
            <a:ext cx="12192000" cy="3695700"/>
          </a:xfrm>
          <a:scene3d>
            <a:camera prst="orthographicFront"/>
            <a:lightRig rig="threePt" dir="t"/>
          </a:scene3d>
          <a:sp3d>
            <a:bevelT w="101600" prst="riblet"/>
          </a:sp3d>
        </p:spPr>
        <p:txBody>
          <a:bodyPr>
            <a:normAutofit/>
          </a:bodyPr>
          <a:lstStyle/>
          <a:p>
            <a:r>
              <a:rPr lang="en-US" sz="4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Depunerea declara</a:t>
            </a:r>
            <a:r>
              <a:rPr lang="ro-RO" sz="4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țiilor de avere și interese personale </a:t>
            </a:r>
            <a:br>
              <a:rPr lang="ro-RO" sz="4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format electronic</a:t>
            </a:r>
            <a:r>
              <a:rPr lang="ro-RO" sz="4000" dirty="0" smtClean="0">
                <a:latin typeface="Times New Roman" panose="02020603050405020304" pitchFamily="18" charset="0"/>
                <a:cs typeface="Times New Roman" panose="02020603050405020304" pitchFamily="18" charset="0"/>
              </a:rPr>
              <a:t/>
            </a:r>
            <a:br>
              <a:rPr lang="ro-RO" sz="4000" dirty="0" smtClean="0">
                <a:latin typeface="Times New Roman" panose="02020603050405020304" pitchFamily="18" charset="0"/>
                <a:cs typeface="Times New Roman" panose="02020603050405020304" pitchFamily="18" charset="0"/>
              </a:rPr>
            </a:br>
            <a:r>
              <a:rPr lang="ro-RO" sz="4000" dirty="0">
                <a:latin typeface="Times New Roman" panose="02020603050405020304" pitchFamily="18" charset="0"/>
                <a:cs typeface="Times New Roman" panose="02020603050405020304" pitchFamily="18" charset="0"/>
              </a:rPr>
              <a:t/>
            </a:r>
            <a:br>
              <a:rPr lang="ro-RO" sz="4000" dirty="0">
                <a:latin typeface="Times New Roman" panose="02020603050405020304" pitchFamily="18" charset="0"/>
                <a:cs typeface="Times New Roman" panose="02020603050405020304" pitchFamily="18" charset="0"/>
              </a:rPr>
            </a:br>
            <a:r>
              <a:rPr lang="ro-RO" sz="4000" dirty="0" smtClean="0">
                <a:latin typeface="Times New Roman" panose="02020603050405020304" pitchFamily="18" charset="0"/>
                <a:cs typeface="Times New Roman" panose="02020603050405020304" pitchFamily="18" charset="0"/>
              </a:rPr>
              <a:t/>
            </a:r>
            <a:br>
              <a:rPr lang="ro-RO" sz="4000" dirty="0" smtClean="0">
                <a:latin typeface="Times New Roman" panose="02020603050405020304" pitchFamily="18" charset="0"/>
                <a:cs typeface="Times New Roman" panose="02020603050405020304" pitchFamily="18" charset="0"/>
              </a:rPr>
            </a:br>
            <a:r>
              <a:rPr lang="ro-RO" sz="4000" dirty="0" smtClean="0">
                <a:latin typeface="Times New Roman" panose="02020603050405020304" pitchFamily="18" charset="0"/>
                <a:cs typeface="Times New Roman" panose="02020603050405020304" pitchFamily="18" charset="0"/>
              </a:rPr>
              <a:t/>
            </a:r>
            <a:br>
              <a:rPr lang="ro-RO" sz="4000" dirty="0" smtClean="0">
                <a:latin typeface="Times New Roman" panose="02020603050405020304" pitchFamily="18" charset="0"/>
                <a:cs typeface="Times New Roman" panose="02020603050405020304" pitchFamily="18" charset="0"/>
              </a:rPr>
            </a:br>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ro-RO"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rimestrul I, anul 2018</a:t>
            </a:r>
            <a:endPar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638300" y="0"/>
            <a:ext cx="9144000" cy="1757547"/>
          </a:xfrm>
        </p:spPr>
        <p:txBody>
          <a:bodyPr>
            <a:normAutofit/>
          </a:bodyPr>
          <a:lstStyle/>
          <a:p>
            <a:endParaRPr lang="ro-RO"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o-RO" sz="4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Autoritatea Națională de Integritate</a:t>
            </a:r>
          </a:p>
        </p:txBody>
      </p:sp>
      <p:pic>
        <p:nvPicPr>
          <p:cNvPr id="6" name="Picture 4" descr="AcasÄ"/>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60764" y="250184"/>
            <a:ext cx="1290394" cy="15073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AcasÄ"/>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3509" y="133374"/>
            <a:ext cx="1274668" cy="1624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0728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222621"/>
            <a:ext cx="10515600" cy="466147"/>
          </a:xfrm>
          <a:scene3d>
            <a:camera prst="orthographicFront"/>
            <a:lightRig rig="threePt" dir="t"/>
          </a:scene3d>
          <a:sp3d>
            <a:bevelT w="101600" prst="riblet"/>
          </a:sp3d>
        </p:spPr>
        <p:txBody>
          <a:bodyPr>
            <a:noAutofit/>
          </a:bodyPr>
          <a:lstStyle/>
          <a:p>
            <a:pPr algn="ctr"/>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Declarațiile de avere și interese personale pe suport de hârtie și în format electronic sunt disponibile pe pagina web a ANI</a:t>
            </a:r>
            <a:endParaRPr lang="ru-RU"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3" name="Объект 2"/>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464585" y="1080654"/>
            <a:ext cx="11262830" cy="5367647"/>
          </a:xfrm>
        </p:spPr>
      </p:pic>
    </p:spTree>
    <p:extLst>
      <p:ext uri="{BB962C8B-B14F-4D97-AF65-F5344CB8AC3E}">
        <p14:creationId xmlns:p14="http://schemas.microsoft.com/office/powerpoint/2010/main" val="33612220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duotone>
              <a:prstClr val="black"/>
              <a:schemeClr val="accent5">
                <a:tint val="45000"/>
                <a:satMod val="400000"/>
              </a:schemeClr>
            </a:duotone>
            <a:lum/>
            <a:extLst>
              <a:ext uri="{BEBA8EAE-BF5A-486C-A8C5-ECC9F3942E4B}">
                <a14:imgProps xmlns:a14="http://schemas.microsoft.com/office/drawing/2010/main">
                  <a14:imgLayer r:embed="rId3">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365125"/>
            <a:ext cx="10515600" cy="1325563"/>
          </a:xfrm>
          <a:scene3d>
            <a:camera prst="orthographicFront"/>
            <a:lightRig rig="threePt" dir="t"/>
          </a:scene3d>
          <a:sp3d>
            <a:bevelT w="101600" prst="riblet"/>
          </a:sp3d>
        </p:spPr>
        <p:txBody>
          <a:bodyPr>
            <a:normAutofit/>
          </a:bodyPr>
          <a:lstStyle/>
          <a:p>
            <a:pPr algn="l"/>
            <a:r>
              <a:rPr lang="ro-RO" sz="2800" dirty="0" smtClean="0">
                <a:latin typeface="Times New Roman" panose="02020603050405020304" pitchFamily="18" charset="0"/>
                <a:cs typeface="Times New Roman" panose="02020603050405020304" pitchFamily="18" charset="0"/>
              </a:rPr>
              <a:t>    </a:t>
            </a:r>
            <a:endParaRPr lang="ro-RO" sz="1600" dirty="0">
              <a:latin typeface="Times New Roman" panose="02020603050405020304" pitchFamily="18" charset="0"/>
              <a:cs typeface="Times New Roman" panose="02020603050405020304" pitchFamily="18" charset="0"/>
            </a:endParaRPr>
          </a:p>
        </p:txBody>
      </p:sp>
      <p:sp>
        <p:nvSpPr>
          <p:cNvPr id="2" name="Объект 1"/>
          <p:cNvSpPr>
            <a:spLocks noGrp="1"/>
          </p:cNvSpPr>
          <p:nvPr>
            <p:ph idx="4294967295"/>
          </p:nvPr>
        </p:nvSpPr>
        <p:spPr>
          <a:xfrm>
            <a:off x="486888" y="190005"/>
            <a:ext cx="11705111" cy="6400800"/>
          </a:xfrm>
        </p:spPr>
        <p:txBody>
          <a:bodyPr>
            <a:normAutofit fontScale="92500" lnSpcReduction="10000"/>
          </a:bodyPr>
          <a:lstStyle/>
          <a:p>
            <a:pPr marL="0" indent="0" algn="ctr">
              <a:buNone/>
            </a:pPr>
            <a:endPar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Autoritatea </a:t>
            </a:r>
            <a:r>
              <a:rPr lang="ro-RO" sz="3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Națională de </a:t>
            </a:r>
            <a:r>
              <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Integritate</a:t>
            </a:r>
          </a:p>
          <a:p>
            <a:pPr marL="0" indent="0" algn="ctr">
              <a:buNone/>
            </a:pPr>
            <a:endParaRPr lang="ro-RO" sz="3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Republica Moldova</a:t>
            </a:r>
          </a:p>
          <a:p>
            <a:pPr marL="0" indent="0" algn="ctr">
              <a:buNone/>
            </a:pPr>
            <a:r>
              <a:rPr lang="it-IT" sz="3500" b="1" dirty="0">
                <a:latin typeface="Times New Roman" panose="02020603050405020304" pitchFamily="18" charset="0"/>
                <a:cs typeface="Times New Roman" panose="02020603050405020304" pitchFamily="18" charset="0"/>
              </a:rPr>
              <a:t>MD-2068, </a:t>
            </a:r>
            <a:r>
              <a:rPr lang="ro-MD" sz="3500" b="1" dirty="0" smtClean="0">
                <a:latin typeface="Times New Roman" panose="02020603050405020304" pitchFamily="18" charset="0"/>
                <a:cs typeface="Times New Roman" panose="02020603050405020304" pitchFamily="18" charset="0"/>
              </a:rPr>
              <a:t>mun. </a:t>
            </a:r>
            <a:r>
              <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Chișinău</a:t>
            </a:r>
          </a:p>
          <a:p>
            <a:pPr marL="0" indent="0" algn="ctr">
              <a:buNone/>
            </a:pPr>
            <a:r>
              <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 Alecu Russo 1, </a:t>
            </a:r>
            <a:r>
              <a:rPr lang="it-IT" sz="3500" b="1" dirty="0">
                <a:latin typeface="Times New Roman" panose="02020603050405020304" pitchFamily="18" charset="0"/>
                <a:cs typeface="Times New Roman" panose="02020603050405020304" pitchFamily="18" charset="0"/>
              </a:rPr>
              <a:t>et.4.</a:t>
            </a:r>
            <a:endParaRPr lang="ro-RO" sz="3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endParaRPr lang="ro-MD" sz="3500" b="1" dirty="0" smtClean="0">
              <a:latin typeface="Times New Roman" panose="02020603050405020304" pitchFamily="18" charset="0"/>
              <a:cs typeface="Times New Roman" panose="02020603050405020304" pitchFamily="18" charset="0"/>
            </a:endParaRPr>
          </a:p>
          <a:p>
            <a:pPr marL="0" indent="0">
              <a:buNone/>
            </a:pPr>
            <a:endParaRPr lang="ro-MD" sz="3500" b="1" dirty="0">
              <a:latin typeface="Times New Roman" panose="02020603050405020304" pitchFamily="18" charset="0"/>
              <a:cs typeface="Times New Roman" panose="02020603050405020304" pitchFamily="18" charset="0"/>
            </a:endParaRPr>
          </a:p>
          <a:p>
            <a:pPr marL="0" indent="0">
              <a:buNone/>
            </a:pPr>
            <a:r>
              <a:rPr lang="it-IT" sz="3500" b="1" dirty="0" smtClean="0">
                <a:latin typeface="Times New Roman" panose="02020603050405020304" pitchFamily="18" charset="0"/>
                <a:cs typeface="Times New Roman" panose="02020603050405020304" pitchFamily="18" charset="0"/>
              </a:rPr>
              <a:t>E-mail</a:t>
            </a:r>
            <a:r>
              <a:rPr lang="it-IT" sz="3500" b="1" dirty="0">
                <a:latin typeface="Times New Roman" panose="02020603050405020304" pitchFamily="18" charset="0"/>
                <a:cs typeface="Times New Roman" panose="02020603050405020304" pitchFamily="18" charset="0"/>
              </a:rPr>
              <a:t>: info@ani.md</a:t>
            </a:r>
          </a:p>
          <a:p>
            <a:pPr marL="0" indent="0">
              <a:buNone/>
            </a:pPr>
            <a:r>
              <a:rPr lang="it-IT" sz="3500" b="1" dirty="0">
                <a:latin typeface="Times New Roman" panose="02020603050405020304" pitchFamily="18" charset="0"/>
                <a:cs typeface="Times New Roman" panose="02020603050405020304" pitchFamily="18" charset="0"/>
              </a:rPr>
              <a:t>Tel: </a:t>
            </a:r>
            <a:r>
              <a:rPr lang="ro-MD" sz="3500" b="1" dirty="0" smtClean="0">
                <a:latin typeface="Times New Roman" panose="02020603050405020304" pitchFamily="18" charset="0"/>
                <a:cs typeface="Times New Roman" panose="02020603050405020304" pitchFamily="18" charset="0"/>
              </a:rPr>
              <a:t> </a:t>
            </a:r>
            <a:r>
              <a:rPr lang="it-IT" sz="3500" b="1" dirty="0" smtClean="0">
                <a:latin typeface="Times New Roman" panose="02020603050405020304" pitchFamily="18" charset="0"/>
                <a:cs typeface="Times New Roman" panose="02020603050405020304" pitchFamily="18" charset="0"/>
              </a:rPr>
              <a:t>022 </a:t>
            </a:r>
            <a:r>
              <a:rPr lang="it-IT" sz="3500" b="1" dirty="0">
                <a:latin typeface="Times New Roman" panose="02020603050405020304" pitchFamily="18" charset="0"/>
                <a:cs typeface="Times New Roman" panose="02020603050405020304" pitchFamily="18" charset="0"/>
              </a:rPr>
              <a:t>820 601</a:t>
            </a:r>
          </a:p>
          <a:p>
            <a:pPr marL="0" indent="0">
              <a:buNone/>
            </a:pPr>
            <a:r>
              <a:rPr lang="it-IT" sz="3500" b="1" dirty="0" smtClean="0">
                <a:latin typeface="Times New Roman" panose="02020603050405020304" pitchFamily="18" charset="0"/>
                <a:cs typeface="Times New Roman" panose="02020603050405020304" pitchFamily="18" charset="0"/>
              </a:rPr>
              <a:t>Fax</a:t>
            </a:r>
            <a:r>
              <a:rPr lang="it-IT" sz="3500" b="1" dirty="0">
                <a:latin typeface="Times New Roman" panose="02020603050405020304" pitchFamily="18" charset="0"/>
                <a:cs typeface="Times New Roman" panose="02020603050405020304" pitchFamily="18" charset="0"/>
              </a:rPr>
              <a:t>: 022 820 602</a:t>
            </a:r>
          </a:p>
          <a:p>
            <a:pPr marL="0" indent="0">
              <a:buNone/>
            </a:pPr>
            <a:r>
              <a:rPr lang="ro-RO"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o-RO"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04213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duotone>
              <a:prstClr val="black"/>
              <a:schemeClr val="accent5">
                <a:tint val="45000"/>
                <a:satMod val="400000"/>
              </a:schemeClr>
            </a:duotone>
            <a:lum/>
            <a:extLst>
              <a:ext uri="{BEBA8EAE-BF5A-486C-A8C5-ECC9F3942E4B}">
                <a14:imgProps xmlns:a14="http://schemas.microsoft.com/office/drawing/2010/main">
                  <a14:imgLayer r:embed="rId3">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85751" y="0"/>
            <a:ext cx="10515600" cy="1325563"/>
          </a:xfrm>
          <a:scene3d>
            <a:camera prst="orthographicFront"/>
            <a:lightRig rig="threePt" dir="t"/>
          </a:scene3d>
          <a:sp3d>
            <a:bevelT w="101600" prst="riblet"/>
          </a:sp3d>
        </p:spPr>
        <p:txBody>
          <a:bodyPr>
            <a:normAutofit fontScale="90000"/>
          </a:bodyPr>
          <a:lstStyle/>
          <a:p>
            <a:pPr algn="ctr"/>
            <a:r>
              <a:rPr lang="ro-RO" sz="28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
            </a:r>
            <a:br>
              <a:rPr lang="ro-RO" sz="1600" dirty="0">
                <a:latin typeface="Times New Roman" panose="02020603050405020304" pitchFamily="18" charset="0"/>
                <a:cs typeface="Times New Roman" panose="02020603050405020304" pitchFamily="18" charset="0"/>
              </a:rPr>
            </a:br>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
            </a:r>
            <a:br>
              <a:rPr lang="ro-RO" sz="1600" dirty="0">
                <a:latin typeface="Times New Roman" panose="02020603050405020304" pitchFamily="18" charset="0"/>
                <a:cs typeface="Times New Roman" panose="02020603050405020304" pitchFamily="18" charset="0"/>
              </a:rPr>
            </a:br>
            <a:r>
              <a:rPr lang="ro-RO" sz="1600" dirty="0">
                <a:latin typeface="Times New Roman" panose="02020603050405020304" pitchFamily="18" charset="0"/>
                <a:cs typeface="Times New Roman" panose="02020603050405020304" pitchFamily="18" charset="0"/>
              </a:rPr>
              <a:t/>
            </a:r>
            <a:br>
              <a:rPr lang="ro-RO" sz="1600" dirty="0">
                <a:latin typeface="Times New Roman" panose="02020603050405020304" pitchFamily="18" charset="0"/>
                <a:cs typeface="Times New Roman" panose="02020603050405020304" pitchFamily="18" charset="0"/>
              </a:rPr>
            </a:br>
            <a:r>
              <a:rPr lang="ro-RO" sz="3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CADRUL NORMATIV</a:t>
            </a:r>
            <a:endParaRPr lang="ro-RO"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933203" y="2276888"/>
            <a:ext cx="10515600" cy="4351338"/>
          </a:xfrm>
        </p:spPr>
        <p:txBody>
          <a:bodyPr>
            <a:normAutofit/>
          </a:bodyPr>
          <a:lstStyle/>
          <a:p>
            <a:pPr>
              <a:buFont typeface="Wingdings" panose="05000000000000000000" pitchFamily="2" charset="2"/>
              <a:buChar char="§"/>
            </a:pPr>
            <a:r>
              <a:rPr lang="ro-MD"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Legea nr. 133 din 17 iunie 2016 privind declararea averii și a intereselor personale</a:t>
            </a:r>
          </a:p>
          <a:p>
            <a:pPr>
              <a:buFont typeface="Wingdings" panose="05000000000000000000" pitchFamily="2" charset="2"/>
              <a:buChar char="§"/>
            </a:pPr>
            <a:endParaRPr lang="ro-MD"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ro-MD"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Hotărîrea Guvernului  nr. 673 din 28 august 2017 pentru implementarea Legii nr.</a:t>
            </a:r>
            <a:r>
              <a:rPr lang="ro-MD"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133 din 17 iunie 2016 privind declararea averii și a intereselor personale</a:t>
            </a:r>
            <a:r>
              <a:rPr lang="ro-MD"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1989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9804" y="380012"/>
            <a:ext cx="11463646" cy="308758"/>
          </a:xfrm>
          <a:scene3d>
            <a:camera prst="orthographicFront"/>
            <a:lightRig rig="threePt" dir="t"/>
          </a:scene3d>
          <a:sp3d>
            <a:bevelT w="101600" prst="riblet"/>
          </a:sp3d>
        </p:spPr>
        <p:txBody>
          <a:bodyPr>
            <a:noAutofit/>
          </a:bodyPr>
          <a:lstStyle/>
          <a:p>
            <a:pPr algn="ctr"/>
            <a:r>
              <a:rPr lang="ro-MD"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Legea nr. 133 din 17 iunie 2016 privind declararea averii și a intereselor personale</a:t>
            </a:r>
          </a:p>
        </p:txBody>
      </p:sp>
      <p:sp>
        <p:nvSpPr>
          <p:cNvPr id="2" name="Объект 1"/>
          <p:cNvSpPr>
            <a:spLocks noGrp="1"/>
          </p:cNvSpPr>
          <p:nvPr>
            <p:ph idx="1"/>
          </p:nvPr>
        </p:nvSpPr>
        <p:spPr>
          <a:xfrm>
            <a:off x="285009" y="938150"/>
            <a:ext cx="11792196" cy="5919849"/>
          </a:xfrm>
        </p:spPr>
        <p:txBody>
          <a:bodyPr>
            <a:normAutofit fontScale="62500" lnSpcReduction="20000"/>
          </a:bodyPr>
          <a:lstStyle/>
          <a:p>
            <a:pPr marL="0" indent="0">
              <a:buNone/>
            </a:pP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Articolul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7. </a:t>
            </a:r>
            <a:r>
              <a:rPr lang="ro-RO" sz="34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Depunerea declarației</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Subiectul declarării este obligat să depună declarația în formă electronică prin intermediul serviciului electronic disponibil pe pagina web oficială a Autorității Naționale de Integritate, în conformitate cu modelul prevăzut în anexa nr. 1</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 Semnarea declarației în formă electronică se face prin utilizarea semnăturii electronice emise în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condițiile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legii. Semnăturile electronice se vor elibera subiecților declarării cu titlu gratuit, în modul stabilit de Guvern</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(3) Declarația în formă electronică se consideră recepționată de Autoritatea Națională de Integritate dacă subiectul declarării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primește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recipisa electronică de confirmare a acceptării acesteia, conform anexei nr. 3. </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(4) În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entitățile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care activează persoane care, conform prezentei legi, au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obligația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a depune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declarații sânt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desemnate persoane din cadrul serviciului resurse umane responsabile de actualizarea permanentă a Registrului electronic al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subiecților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declarării averii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și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intereselor personale. </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(5) În cazul în care subiectul declarării constată că a introdus în declarație date incomplete sau eronate, acesta este obligat să rectifice declarația depusă. În acest caz, declarația inițială și declarațiile rectificate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sânt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păstrate separat prin intermediul serviciului electronic disponibil pe pagina web oficială a Autorității Naționale de Integritate. </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(6) Dacă declarația a fost rectificată în termen de 10 zile de la notificarea privind începerea verificării prealabile, subiectul declarării este eliberat de răspundere cu condiția că datele incomplete sau eronate nu au fost introduse intenționat.</a:t>
            </a:r>
            <a:b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(7) Prin derogare de la prevederile alin. (1), subiectul declarării ale cărui identitate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și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calitate constituie secret de stat în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condițiile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Legii nr. 245/2008 cu privire la secretul de stat depune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declarația în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formă scrisă, pe suport de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hârtie, </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conform modelului prevăzut în anexa nr. </a:t>
            </a:r>
            <a:r>
              <a:rPr lang="ro-RO" sz="3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ro-RO" sz="3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69611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29590" y="0"/>
            <a:ext cx="11804073" cy="1318161"/>
          </a:xfrm>
          <a:scene3d>
            <a:camera prst="orthographicFront"/>
            <a:lightRig rig="threePt" dir="t"/>
          </a:scene3d>
          <a:sp3d>
            <a:bevelT w="101600" prst="riblet"/>
          </a:sp3d>
        </p:spPr>
        <p:txBody>
          <a:bodyPr>
            <a:noAutofit/>
          </a:bodyPr>
          <a:lstStyle/>
          <a:p>
            <a:pPr algn="ctr"/>
            <a:r>
              <a:rPr lang="ro-MD"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Legea nr. 133 din 17 iunie 2016 privind declararea averii și a intereselor personale</a:t>
            </a:r>
          </a:p>
        </p:txBody>
      </p:sp>
      <p:sp>
        <p:nvSpPr>
          <p:cNvPr id="2" name="Объект 1"/>
          <p:cNvSpPr>
            <a:spLocks noGrp="1"/>
          </p:cNvSpPr>
          <p:nvPr>
            <p:ph idx="1"/>
          </p:nvPr>
        </p:nvSpPr>
        <p:spPr>
          <a:xfrm>
            <a:off x="229590" y="688771"/>
            <a:ext cx="11804073" cy="5676404"/>
          </a:xfrm>
        </p:spPr>
        <p:txBody>
          <a:bodyPr>
            <a:normAutofit lnSpcReduction="10000"/>
          </a:bodyPr>
          <a:lstStyle/>
          <a:p>
            <a:pPr marL="0" indent="0">
              <a:buNone/>
            </a:pPr>
            <a:endPar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Articolul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24. </a:t>
            </a:r>
            <a:r>
              <a:rPr lang="ro-RO" sz="25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Dispoziții </a:t>
            </a:r>
            <a:r>
              <a:rPr lang="ro-RO" sz="25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tranzitorii</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 Prezenta lege intră în vigoare de la 1 august 2016, cu excepția prevederilor art. 7, care vor intra în vigoare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începând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 1 ianuarie 2018.</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Până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1 ianuarie 2018,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subiecții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declarării își vor depune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declarațiile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avere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și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interese personale în formă scrisă, pe suport de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hârtie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sau sub formă de document electronic.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Începând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 1 ianuarie 2018,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subiecții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declarării vor fi obligați să-și depună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declarațiile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exclusiv în formă electronică, prin intermediul serviciului electronic disponibil pe pagina web oficială a Autorității Naționale de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Integritate…</a:t>
            </a:r>
          </a:p>
          <a:p>
            <a:pPr marL="0" indent="0">
              <a:buNone/>
            </a:pP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Articolul </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25. </a:t>
            </a:r>
            <a:r>
              <a:rPr lang="ro-RO" sz="25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Dispoziții finale</a:t>
            </a: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 Guvernul, în termen de 6 luni de la data intrării în vigoare a prezentei legi:</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va stabili tipul semnăturii electronice și modul de repartizare a acesteia subiecților declarării;</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 va pune în conformitate actele sale normative cu prevederile prezentei legi.</a:t>
            </a:r>
            <a:b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 La intrarea în vigoare a prezentei legi, Guvernul va asigura Autorității Naționale de Integritate interoperabilitatea datelor dintre sistemul electronic de declarare on-line e-Integritate și registrele de stat și cele </a:t>
            </a:r>
            <a:r>
              <a:rPr lang="ro-RO" sz="25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private…</a:t>
            </a:r>
            <a:endParaRPr lang="ro-RO"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5656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97922" y="0"/>
            <a:ext cx="11780322" cy="763031"/>
          </a:xfrm>
          <a:scene3d>
            <a:camera prst="orthographicFront"/>
            <a:lightRig rig="threePt" dir="t"/>
          </a:scene3d>
          <a:sp3d>
            <a:bevelT w="101600" prst="riblet"/>
          </a:sp3d>
        </p:spPr>
        <p:txBody>
          <a:bodyPr>
            <a:noAutofit/>
          </a:bodyPr>
          <a:lstStyle/>
          <a:p>
            <a:pPr algn="ctr"/>
            <a:r>
              <a:rPr lang="ro-MD"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Hotărîrea Guvernului  nr. 673 din 28 august 2017 pentru implementarea Legii nr. </a:t>
            </a:r>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133/2016 </a:t>
            </a:r>
            <a:r>
              <a:rPr lang="ro-MD"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privind declararea averii și a intereselor personale  </a:t>
            </a:r>
            <a:endPar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134587" y="763031"/>
            <a:ext cx="11843657" cy="6094969"/>
          </a:xfrm>
        </p:spPr>
        <p:txBody>
          <a:bodyPr>
            <a:noAutofit/>
          </a:bodyPr>
          <a:lstStyle/>
          <a:p>
            <a:pPr marL="0" indent="0">
              <a:buNone/>
            </a:pPr>
            <a:r>
              <a:rPr lang="ro-RO" sz="1950" dirty="0"/>
              <a:t> </a:t>
            </a:r>
            <a:r>
              <a:rPr lang="ro-RO" sz="1950" dirty="0" smtClean="0"/>
              <a:t>   </a:t>
            </a:r>
            <a:r>
              <a:rPr lang="ro-RO" sz="1950" b="1" dirty="0" smtClean="0">
                <a:latin typeface="Times New Roman" panose="02020603050405020304" pitchFamily="18" charset="0"/>
                <a:cs typeface="Times New Roman" panose="02020603050405020304" pitchFamily="18" charset="0"/>
              </a:rPr>
              <a:t>În </a:t>
            </a:r>
            <a:r>
              <a:rPr lang="ro-RO" sz="1950" b="1" dirty="0">
                <a:latin typeface="Times New Roman" panose="02020603050405020304" pitchFamily="18" charset="0"/>
                <a:cs typeface="Times New Roman" panose="02020603050405020304" pitchFamily="18" charset="0"/>
              </a:rPr>
              <a:t>temeiul art. 7 alin. (2) și (4) și art. 25 alin. (1) lit. a) din Legea nr. </a:t>
            </a:r>
            <a:r>
              <a:rPr lang="ro-RO" sz="1950" b="1" dirty="0" smtClean="0">
                <a:latin typeface="Times New Roman" panose="02020603050405020304" pitchFamily="18" charset="0"/>
                <a:cs typeface="Times New Roman" panose="02020603050405020304" pitchFamily="18" charset="0"/>
              </a:rPr>
              <a:t>133/2016, Guvernul </a:t>
            </a:r>
            <a:r>
              <a:rPr lang="ro-RO" sz="1950" b="1" dirty="0">
                <a:latin typeface="Times New Roman" panose="02020603050405020304" pitchFamily="18" charset="0"/>
                <a:cs typeface="Times New Roman" panose="02020603050405020304" pitchFamily="18" charset="0"/>
              </a:rPr>
              <a:t>HOTĂRĂŞTE:</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1. Se va utiliza semnătura electronică avansată calificată pentru semnarea în formă electronică a declarației de avere și interese personale de către subiecții declarării averii și a intereselor personale din cadrul organizațiilor publice.</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2. Se aprobă modul de repartizare a semnăturii electronice avansate calificate subiecților declarării averii și intereselor personale din cadrul organizațiilor publice, după cum urmează:</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1) </a:t>
            </a:r>
            <a:r>
              <a:rPr lang="ro-RO" sz="1950" b="1" dirty="0" smtClean="0">
                <a:latin typeface="Times New Roman" panose="02020603050405020304" pitchFamily="18" charset="0"/>
                <a:cs typeface="Times New Roman" panose="02020603050405020304" pitchFamily="18" charset="0"/>
              </a:rPr>
              <a:t>Autoritatea Națională de Integritate, </a:t>
            </a:r>
            <a:r>
              <a:rPr lang="ro-RO" sz="1950" b="1" dirty="0">
                <a:latin typeface="Times New Roman" panose="02020603050405020304" pitchFamily="18" charset="0"/>
                <a:cs typeface="Times New Roman" panose="02020603050405020304" pitchFamily="18" charset="0"/>
              </a:rPr>
              <a:t>în termen de o lună, va identifica și va crea lista persoanelor responsabile de colectarea declarațiilor de avere și interese personale, precum și va aproba planul de instruire a acestora în vederea completării Registrului electronic al subiecților declarării averii și a intereselor personale; </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2) Cancelaria de Stat, prin intermediul Întreprinderii de Stat „Centrul de Telecomunicații Speciale”, va asigura eliberarea semnăturii electronice avansate calificate subiecților declarării averii și a intereselor personale din cadrul organizațiilor publice, în baza cererii prezentate de către organizațiile publice și conform listei actualizate a organizațiilor publice, deținute de către </a:t>
            </a:r>
            <a:r>
              <a:rPr lang="ro-RO" sz="1950" b="1" dirty="0" smtClean="0">
                <a:latin typeface="Times New Roman" panose="02020603050405020304" pitchFamily="18" charset="0"/>
                <a:cs typeface="Times New Roman" panose="02020603050405020304" pitchFamily="18" charset="0"/>
              </a:rPr>
              <a:t>ANI. </a:t>
            </a:r>
            <a:r>
              <a:rPr lang="ro-RO" sz="1950" b="1" dirty="0">
                <a:latin typeface="Times New Roman" panose="02020603050405020304" pitchFamily="18" charset="0"/>
                <a:cs typeface="Times New Roman" panose="02020603050405020304" pitchFamily="18" charset="0"/>
              </a:rPr>
              <a:t>Regulamentul privind modul de prestare a serviciilor de certificare a cheilor publice subiecților declarării averii și intereselor personale va fi aprobat de către </a:t>
            </a:r>
            <a:r>
              <a:rPr lang="ro-RO" sz="1950" b="1" dirty="0" smtClean="0">
                <a:latin typeface="Times New Roman" panose="02020603050405020304" pitchFamily="18" charset="0"/>
                <a:cs typeface="Times New Roman" panose="02020603050405020304" pitchFamily="18" charset="0"/>
              </a:rPr>
              <a:t>ÎS „CTS” </a:t>
            </a:r>
            <a:r>
              <a:rPr lang="ro-RO" sz="1950" b="1" dirty="0">
                <a:latin typeface="Times New Roman" panose="02020603050405020304" pitchFamily="18" charset="0"/>
                <a:cs typeface="Times New Roman" panose="02020603050405020304" pitchFamily="18" charset="0"/>
              </a:rPr>
              <a:t>și coordonat cu Serviciul de Informații și Securitate;</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3) organizațiile publice vor completa, </a:t>
            </a:r>
            <a:r>
              <a:rPr lang="ro-RO" sz="1950" b="1" dirty="0" smtClean="0">
                <a:latin typeface="Times New Roman" panose="02020603050405020304" pitchFamily="18" charset="0"/>
                <a:cs typeface="Times New Roman" panose="02020603050405020304" pitchFamily="18" charset="0"/>
              </a:rPr>
              <a:t>până </a:t>
            </a:r>
            <a:r>
              <a:rPr lang="ro-RO" sz="1950" b="1" dirty="0">
                <a:latin typeface="Times New Roman" panose="02020603050405020304" pitchFamily="18" charset="0"/>
                <a:cs typeface="Times New Roman" panose="02020603050405020304" pitchFamily="18" charset="0"/>
              </a:rPr>
              <a:t>la 1 octombrie 2017, Registrul electronic al subiecților declarării averii și a intereselor personale cu datele referitoare la subiecții declarării averii și a intereselor personale care activează în cadrul acestora;</a:t>
            </a:r>
            <a:br>
              <a:rPr lang="ro-RO" sz="1950" b="1" dirty="0">
                <a:latin typeface="Times New Roman" panose="02020603050405020304" pitchFamily="18" charset="0"/>
                <a:cs typeface="Times New Roman" panose="02020603050405020304" pitchFamily="18" charset="0"/>
              </a:rPr>
            </a:br>
            <a:r>
              <a:rPr lang="ro-RO" sz="1950" b="1" dirty="0">
                <a:latin typeface="Times New Roman" panose="02020603050405020304" pitchFamily="18" charset="0"/>
                <a:cs typeface="Times New Roman" panose="02020603050405020304" pitchFamily="18" charset="0"/>
              </a:rPr>
              <a:t>    4) organizațiile publice vor asigura condițiile tehnice necesare pentru aplicarea semnăturii electronice avansate calificate și veridicitatea datelor incluse în solicitarea de prestare a serviciilor de certificare, prezentate </a:t>
            </a:r>
            <a:r>
              <a:rPr lang="ro-RO" sz="1950" b="1" dirty="0" smtClean="0">
                <a:latin typeface="Times New Roman" panose="02020603050405020304" pitchFamily="18" charset="0"/>
                <a:cs typeface="Times New Roman" panose="02020603050405020304" pitchFamily="18" charset="0"/>
              </a:rPr>
              <a:t>ÎS </a:t>
            </a:r>
            <a:r>
              <a:rPr lang="ro-RO" sz="1950" b="1" dirty="0">
                <a:latin typeface="Times New Roman" panose="02020603050405020304" pitchFamily="18" charset="0"/>
                <a:cs typeface="Times New Roman" panose="02020603050405020304" pitchFamily="18" charset="0"/>
              </a:rPr>
              <a:t>„</a:t>
            </a:r>
            <a:r>
              <a:rPr lang="ro-RO" sz="1950" b="1" dirty="0" smtClean="0">
                <a:latin typeface="Times New Roman" panose="02020603050405020304" pitchFamily="18" charset="0"/>
                <a:cs typeface="Times New Roman" panose="02020603050405020304" pitchFamily="18" charset="0"/>
              </a:rPr>
              <a:t>CTS”…</a:t>
            </a:r>
            <a:r>
              <a:rPr lang="ro-RO" sz="1950" b="1" dirty="0">
                <a:latin typeface="Times New Roman" panose="02020603050405020304" pitchFamily="18" charset="0"/>
                <a:cs typeface="Times New Roman" panose="02020603050405020304" pitchFamily="18" charset="0"/>
              </a:rPr>
              <a:t/>
            </a:r>
            <a:br>
              <a:rPr lang="ro-RO" sz="1950" b="1" dirty="0">
                <a:latin typeface="Times New Roman" panose="02020603050405020304" pitchFamily="18" charset="0"/>
                <a:cs typeface="Times New Roman" panose="02020603050405020304" pitchFamily="18" charset="0"/>
              </a:rPr>
            </a:br>
            <a:r>
              <a:rPr lang="ro-RO" sz="1900" b="1" dirty="0">
                <a:latin typeface="Times New Roman" panose="02020603050405020304" pitchFamily="18" charset="0"/>
                <a:cs typeface="Times New Roman" panose="02020603050405020304" pitchFamily="18" charset="0"/>
              </a:rPr>
              <a:t/>
            </a:r>
            <a:br>
              <a:rPr lang="ro-RO" sz="1900" b="1" dirty="0">
                <a:latin typeface="Times New Roman" panose="02020603050405020304" pitchFamily="18" charset="0"/>
                <a:cs typeface="Times New Roman" panose="02020603050405020304" pitchFamily="18" charset="0"/>
              </a:rPr>
            </a:br>
            <a:r>
              <a:rPr lang="ro-RO" sz="1600" b="1" dirty="0">
                <a:latin typeface="Times New Roman" panose="02020603050405020304" pitchFamily="18" charset="0"/>
                <a:cs typeface="Times New Roman" panose="02020603050405020304" pitchFamily="18" charset="0"/>
              </a:rPr>
              <a:t>   </a:t>
            </a:r>
            <a:endParaRPr lang="ro-RO"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2083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4587" y="118753"/>
            <a:ext cx="11780322" cy="439388"/>
          </a:xfrm>
          <a:scene3d>
            <a:camera prst="orthographicFront"/>
            <a:lightRig rig="threePt" dir="t"/>
          </a:scene3d>
          <a:sp3d>
            <a:bevelT w="101600" prst="riblet"/>
          </a:sp3d>
        </p:spPr>
        <p:txBody>
          <a:bodyPr>
            <a:noAutofit/>
          </a:bodyPr>
          <a:lstStyle/>
          <a:p>
            <a:pPr algn="ctr"/>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Implementarea cadrului normativ privind depunerea declarațiilor în format electronic</a:t>
            </a:r>
            <a:endPar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134587" y="763031"/>
            <a:ext cx="11843657" cy="6094969"/>
          </a:xfrm>
        </p:spPr>
        <p:txBody>
          <a:bodyPr>
            <a:noAutofit/>
          </a:bodyPr>
          <a:lstStyle/>
          <a:p>
            <a:pPr marL="0" indent="0">
              <a:buNone/>
            </a:pPr>
            <a:r>
              <a:rPr lang="ro-RO" sz="1950" b="1" dirty="0">
                <a:latin typeface="Times New Roman" panose="02020603050405020304" pitchFamily="18" charset="0"/>
                <a:cs typeface="Times New Roman" panose="02020603050405020304" pitchFamily="18" charset="0"/>
              </a:rPr>
              <a:t> ANI </a:t>
            </a:r>
            <a:r>
              <a:rPr lang="ro-RO" sz="1950" b="1" dirty="0" smtClean="0">
                <a:latin typeface="Times New Roman" panose="02020603050405020304" pitchFamily="18" charset="0"/>
                <a:cs typeface="Times New Roman" panose="02020603050405020304" pitchFamily="18" charset="0"/>
              </a:rPr>
              <a:t>a realizat următoarele măsuri:</a:t>
            </a:r>
          </a:p>
          <a:p>
            <a:r>
              <a:rPr lang="ro-RO" sz="1950" b="1" dirty="0" smtClean="0">
                <a:latin typeface="Times New Roman" panose="02020603050405020304" pitchFamily="18" charset="0"/>
                <a:cs typeface="Times New Roman" panose="02020603050405020304" pitchFamily="18" charset="0"/>
              </a:rPr>
              <a:t>a </a:t>
            </a:r>
            <a:r>
              <a:rPr lang="ro-RO" sz="1950" b="1" dirty="0">
                <a:latin typeface="Times New Roman" panose="02020603050405020304" pitchFamily="18" charset="0"/>
                <a:cs typeface="Times New Roman" panose="02020603050405020304" pitchFamily="18" charset="0"/>
              </a:rPr>
              <a:t>organizat </a:t>
            </a:r>
            <a:r>
              <a:rPr lang="ro-RO" sz="1950" b="1" dirty="0" smtClean="0">
                <a:latin typeface="Times New Roman" panose="02020603050405020304" pitchFamily="18" charset="0"/>
                <a:cs typeface="Times New Roman" panose="02020603050405020304" pitchFamily="18" charset="0"/>
              </a:rPr>
              <a:t>și </a:t>
            </a:r>
            <a:r>
              <a:rPr lang="ro-RO" sz="1950" b="1" dirty="0">
                <a:latin typeface="Times New Roman" panose="02020603050405020304" pitchFamily="18" charset="0"/>
                <a:cs typeface="Times New Roman" panose="02020603050405020304" pitchFamily="18" charset="0"/>
              </a:rPr>
              <a:t>a desfășurat multiple întruniri cu reprezentanții Băncii Mondiale (donatorii surselor financiare) cu privire la crearea Sistemului informațional „e-Integritate” de declarare și verificare on-line a declarațiilor de avere și interese personale, sistem dezvoltat de către Centrului de Guvernare Electronică, consultat cu Centrul de Telecomunicații Speciale și cu Centrul Național pentru Protecția Datelor cu Caracter Personal. </a:t>
            </a:r>
            <a:endParaRPr lang="ro-RO" sz="1950" b="1" dirty="0" smtClean="0">
              <a:latin typeface="Times New Roman" panose="02020603050405020304" pitchFamily="18" charset="0"/>
              <a:cs typeface="Times New Roman" panose="02020603050405020304" pitchFamily="18" charset="0"/>
            </a:endParaRPr>
          </a:p>
          <a:p>
            <a:r>
              <a:rPr lang="ro-RO" sz="1950" b="1" dirty="0" smtClean="0">
                <a:latin typeface="Times New Roman" panose="02020603050405020304" pitchFamily="18" charset="0"/>
                <a:cs typeface="Times New Roman" panose="02020603050405020304" pitchFamily="18" charset="0"/>
              </a:rPr>
              <a:t>a emis Dispoziția </a:t>
            </a:r>
            <a:r>
              <a:rPr lang="ro-RO" sz="1950" b="1" dirty="0">
                <a:latin typeface="Times New Roman" panose="02020603050405020304" pitchFamily="18" charset="0"/>
                <a:cs typeface="Times New Roman" panose="02020603050405020304" pitchFamily="18" charset="0"/>
              </a:rPr>
              <a:t>privind implementarea Sistemului informațional E-Integritate, cu enumerarea și repartizarea sarcinilor pe direcții, asigurarea măsurilor organizatorice </a:t>
            </a:r>
            <a:r>
              <a:rPr lang="ro-RO" sz="1950" b="1" dirty="0" smtClean="0">
                <a:latin typeface="Times New Roman" panose="02020603050405020304" pitchFamily="18" charset="0"/>
                <a:cs typeface="Times New Roman" panose="02020603050405020304" pitchFamily="18" charset="0"/>
              </a:rPr>
              <a:t>necesare;</a:t>
            </a:r>
          </a:p>
          <a:p>
            <a:r>
              <a:rPr lang="ro-RO" sz="1950" b="1" dirty="0">
                <a:latin typeface="Times New Roman" panose="02020603050405020304" pitchFamily="18" charset="0"/>
                <a:cs typeface="Times New Roman" panose="02020603050405020304" pitchFamily="18" charset="0"/>
              </a:rPr>
              <a:t> </a:t>
            </a:r>
            <a:r>
              <a:rPr lang="ro-RO" sz="1950" b="1" dirty="0" smtClean="0">
                <a:latin typeface="Times New Roman" panose="02020603050405020304" pitchFamily="18" charset="0"/>
                <a:cs typeface="Times New Roman" panose="02020603050405020304" pitchFamily="18" charset="0"/>
              </a:rPr>
              <a:t>a elaborat </a:t>
            </a:r>
            <a:r>
              <a:rPr lang="ro-RO" sz="1950" b="1" dirty="0">
                <a:latin typeface="Times New Roman" panose="02020603050405020304" pitchFamily="18" charset="0"/>
                <a:cs typeface="Times New Roman" panose="02020603050405020304" pitchFamily="18" charset="0"/>
              </a:rPr>
              <a:t>și </a:t>
            </a:r>
            <a:r>
              <a:rPr lang="ro-RO" sz="1950" b="1" dirty="0" smtClean="0">
                <a:latin typeface="Times New Roman" panose="02020603050405020304" pitchFamily="18" charset="0"/>
                <a:cs typeface="Times New Roman" panose="02020603050405020304" pitchFamily="18" charset="0"/>
              </a:rPr>
              <a:t>aprobat Planul de </a:t>
            </a:r>
            <a:r>
              <a:rPr lang="ro-RO" sz="1950" b="1" dirty="0">
                <a:latin typeface="Times New Roman" panose="02020603050405020304" pitchFamily="18" charset="0"/>
                <a:cs typeface="Times New Roman" panose="02020603050405020304" pitchFamily="18" charset="0"/>
              </a:rPr>
              <a:t>instruire a persoanelor responsabile de colectarea declarațiilor de avere și interese personale (colectori), pe dimensiunea completării Registrului electronic al subiecților declarării averii și a intereselor personale și în calitate de formatori la capitolul depunerii declarațiilor de avere și interese personale în format electronic (on-line), pentru instituțiile publice pe care le </a:t>
            </a:r>
            <a:r>
              <a:rPr lang="ro-RO" sz="1950" b="1" dirty="0" smtClean="0">
                <a:latin typeface="Times New Roman" panose="02020603050405020304" pitchFamily="18" charset="0"/>
                <a:cs typeface="Times New Roman" panose="02020603050405020304" pitchFamily="18" charset="0"/>
              </a:rPr>
              <a:t>reprezintă;</a:t>
            </a:r>
          </a:p>
          <a:p>
            <a:r>
              <a:rPr lang="ro-RO" sz="1950" b="1" dirty="0">
                <a:latin typeface="Times New Roman" panose="02020603050405020304" pitchFamily="18" charset="0"/>
                <a:cs typeface="Times New Roman" panose="02020603050405020304" pitchFamily="18" charset="0"/>
              </a:rPr>
              <a:t>a</a:t>
            </a:r>
            <a:r>
              <a:rPr lang="ro-RO" sz="1950" b="1" dirty="0" smtClean="0">
                <a:latin typeface="Times New Roman" panose="02020603050405020304" pitchFamily="18" charset="0"/>
                <a:cs typeface="Times New Roman" panose="02020603050405020304" pitchFamily="18" charset="0"/>
              </a:rPr>
              <a:t> remis </a:t>
            </a:r>
            <a:r>
              <a:rPr lang="ro-RO" sz="1950" b="1" dirty="0">
                <a:latin typeface="Times New Roman" panose="02020603050405020304" pitchFamily="18" charset="0"/>
                <a:cs typeface="Times New Roman" panose="02020603050405020304" pitchFamily="18" charset="0"/>
              </a:rPr>
              <a:t>către APC / APL 2 / </a:t>
            </a:r>
            <a:r>
              <a:rPr lang="ro-RO" sz="1950" b="1" dirty="0" smtClean="0">
                <a:latin typeface="Times New Roman" panose="02020603050405020304" pitchFamily="18" charset="0"/>
                <a:cs typeface="Times New Roman" panose="02020603050405020304" pitchFamily="18" charset="0"/>
              </a:rPr>
              <a:t>APL1 peste </a:t>
            </a:r>
            <a:r>
              <a:rPr lang="ro-RO" sz="1950" b="1" dirty="0">
                <a:latin typeface="Times New Roman" panose="02020603050405020304" pitchFamily="18" charset="0"/>
                <a:cs typeface="Times New Roman" panose="02020603050405020304" pitchFamily="18" charset="0"/>
              </a:rPr>
              <a:t>200 de circulare, în vederea asigurării activităților de instruire preconizate în perioada 24 noiembrie – 27 decembrie </a:t>
            </a:r>
            <a:r>
              <a:rPr lang="ro-RO" sz="1950" b="1" dirty="0" smtClean="0">
                <a:latin typeface="Times New Roman" panose="02020603050405020304" pitchFamily="18" charset="0"/>
                <a:cs typeface="Times New Roman" panose="02020603050405020304" pitchFamily="18" charset="0"/>
              </a:rPr>
              <a:t>2017 și </a:t>
            </a:r>
            <a:r>
              <a:rPr lang="ro-RO" sz="1950" b="1" dirty="0">
                <a:latin typeface="Times New Roman" panose="02020603050405020304" pitchFamily="18" charset="0"/>
                <a:cs typeface="Times New Roman" panose="02020603050405020304" pitchFamily="18" charset="0"/>
              </a:rPr>
              <a:t>acumularea informațiilor </a:t>
            </a:r>
            <a:r>
              <a:rPr lang="ro-RO" sz="1950" b="1" dirty="0" smtClean="0">
                <a:latin typeface="Times New Roman" panose="02020603050405020304" pitchFamily="18" charset="0"/>
                <a:cs typeface="Times New Roman" panose="02020603050405020304" pitchFamily="18" charset="0"/>
              </a:rPr>
              <a:t>adiționale;</a:t>
            </a:r>
            <a:r>
              <a:rPr lang="ro-RO" sz="1950" b="1" dirty="0">
                <a:latin typeface="Times New Roman" panose="02020603050405020304" pitchFamily="18" charset="0"/>
                <a:cs typeface="Times New Roman" panose="02020603050405020304" pitchFamily="18" charset="0"/>
              </a:rPr>
              <a:t>	</a:t>
            </a:r>
            <a:endParaRPr lang="ro-RO" sz="1950" b="1" dirty="0" smtClean="0">
              <a:latin typeface="Times New Roman" panose="02020603050405020304" pitchFamily="18" charset="0"/>
              <a:cs typeface="Times New Roman" panose="02020603050405020304" pitchFamily="18" charset="0"/>
            </a:endParaRPr>
          </a:p>
          <a:p>
            <a:r>
              <a:rPr lang="ro-RO" sz="1950" b="1" dirty="0" smtClean="0">
                <a:latin typeface="Times New Roman" panose="02020603050405020304" pitchFamily="18" charset="0"/>
                <a:cs typeface="Times New Roman" panose="02020603050405020304" pitchFamily="18" charset="0"/>
              </a:rPr>
              <a:t>a asigurat o conlucrare constantă </a:t>
            </a:r>
            <a:r>
              <a:rPr lang="ro-RO" sz="1950" b="1" dirty="0">
                <a:latin typeface="Times New Roman" panose="02020603050405020304" pitchFamily="18" charset="0"/>
                <a:cs typeface="Times New Roman" panose="02020603050405020304" pitchFamily="18" charset="0"/>
              </a:rPr>
              <a:t>cu autoritățile beneficiari ai seminarului de instruire, legat de momentele organizatorice, </a:t>
            </a:r>
            <a:r>
              <a:rPr lang="ro-RO" sz="1950" b="1" dirty="0" smtClean="0">
                <a:latin typeface="Times New Roman" panose="02020603050405020304" pitchFamily="18" charset="0"/>
                <a:cs typeface="Times New Roman" panose="02020603050405020304" pitchFamily="18" charset="0"/>
              </a:rPr>
              <a:t>inclusiv, </a:t>
            </a:r>
            <a:r>
              <a:rPr lang="ro-RO" sz="1950" b="1" dirty="0">
                <a:latin typeface="Times New Roman" panose="02020603050405020304" pitchFamily="18" charset="0"/>
                <a:cs typeface="Times New Roman" panose="02020603050405020304" pitchFamily="18" charset="0"/>
              </a:rPr>
              <a:t>oferirea informațiilor legate de procedurile de obținere a semnăturilor electronice și de completare a Registrului electronic a subiecților declarării (telefonic);</a:t>
            </a:r>
            <a:r>
              <a:rPr lang="ro-RO" sz="1600" b="1" dirty="0">
                <a:latin typeface="Times New Roman" panose="02020603050405020304" pitchFamily="18" charset="0"/>
                <a:cs typeface="Times New Roman" panose="02020603050405020304" pitchFamily="18" charset="0"/>
              </a:rPr>
              <a:t>   </a:t>
            </a:r>
            <a:endParaRPr lang="ro-RO"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4589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4587" y="118753"/>
            <a:ext cx="11780322" cy="439388"/>
          </a:xfrm>
          <a:scene3d>
            <a:camera prst="orthographicFront"/>
            <a:lightRig rig="threePt" dir="t"/>
          </a:scene3d>
          <a:sp3d>
            <a:bevelT w="101600" prst="riblet"/>
          </a:sp3d>
        </p:spPr>
        <p:txBody>
          <a:bodyPr>
            <a:noAutofit/>
          </a:bodyPr>
          <a:lstStyle/>
          <a:p>
            <a:pPr algn="ctr"/>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Implementarea cadrului normativ privind depunerea declarațiilor în format electronic</a:t>
            </a:r>
            <a:endPar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134587" y="763031"/>
            <a:ext cx="11843657" cy="6094969"/>
          </a:xfrm>
        </p:spPr>
        <p:txBody>
          <a:bodyPr>
            <a:noAutofit/>
          </a:bodyPr>
          <a:lstStyle/>
          <a:p>
            <a:r>
              <a:rPr lang="ro-RO" sz="1950" b="1" dirty="0" smtClean="0">
                <a:latin typeface="Times New Roman" panose="02020603050405020304" pitchFamily="18" charset="0"/>
                <a:cs typeface="Times New Roman" panose="02020603050405020304" pitchFamily="18" charset="0"/>
              </a:rPr>
              <a:t>a oferit zeci de mii de răspunsuri la apeluri telefonice, </a:t>
            </a:r>
            <a:r>
              <a:rPr lang="ro-RO" sz="1950" b="1" dirty="0">
                <a:latin typeface="Times New Roman" panose="02020603050405020304" pitchFamily="18" charset="0"/>
                <a:cs typeface="Times New Roman" panose="02020603050405020304" pitchFamily="18" charset="0"/>
              </a:rPr>
              <a:t>ce țin de obținerea semnăturilor electronice, completarea corectă a </a:t>
            </a:r>
            <a:r>
              <a:rPr lang="ro-RO" sz="1950" b="1" dirty="0" smtClean="0">
                <a:latin typeface="Times New Roman" panose="02020603050405020304" pitchFamily="18" charset="0"/>
                <a:cs typeface="Times New Roman" panose="02020603050405020304" pitchFamily="18" charset="0"/>
              </a:rPr>
              <a:t>Registrului </a:t>
            </a:r>
            <a:r>
              <a:rPr lang="ro-RO" sz="1950" b="1" dirty="0">
                <a:latin typeface="Times New Roman" panose="02020603050405020304" pitchFamily="18" charset="0"/>
                <a:cs typeface="Times New Roman" panose="02020603050405020304" pitchFamily="18" charset="0"/>
              </a:rPr>
              <a:t>electronic al subiecților declarării averilor și intereselor personale, depunerea în formă electronică a declarațiilor de avere și interese </a:t>
            </a:r>
            <a:r>
              <a:rPr lang="ro-RO" sz="1950" b="1" dirty="0" smtClean="0">
                <a:latin typeface="Times New Roman" panose="02020603050405020304" pitchFamily="18" charset="0"/>
                <a:cs typeface="Times New Roman" panose="02020603050405020304" pitchFamily="18" charset="0"/>
              </a:rPr>
              <a:t>personale;</a:t>
            </a:r>
          </a:p>
          <a:p>
            <a:r>
              <a:rPr lang="ro-RO" sz="1950" b="1" dirty="0">
                <a:latin typeface="Times New Roman" panose="02020603050405020304" pitchFamily="18" charset="0"/>
                <a:cs typeface="Times New Roman" panose="02020603050405020304" pitchFamily="18" charset="0"/>
              </a:rPr>
              <a:t>î</a:t>
            </a:r>
            <a:r>
              <a:rPr lang="ro-RO" sz="1950" b="1" dirty="0" smtClean="0">
                <a:latin typeface="Times New Roman" panose="02020603050405020304" pitchFamily="18" charset="0"/>
                <a:cs typeface="Times New Roman" panose="02020603050405020304" pitchFamily="18" charset="0"/>
              </a:rPr>
              <a:t>n perioada noiembrie – decembrie 2017, a organizat și desfășurat 42 sesiuni de instruire a </a:t>
            </a:r>
            <a:r>
              <a:rPr lang="ro-RO" sz="1950" b="1" dirty="0">
                <a:latin typeface="Times New Roman" panose="02020603050405020304" pitchFamily="18" charset="0"/>
                <a:cs typeface="Times New Roman" panose="02020603050405020304" pitchFamily="18" charset="0"/>
              </a:rPr>
              <a:t>1441 </a:t>
            </a:r>
            <a:r>
              <a:rPr lang="ro-RO" sz="1950" b="1" dirty="0" smtClean="0">
                <a:latin typeface="Times New Roman" panose="02020603050405020304" pitchFamily="18" charset="0"/>
                <a:cs typeface="Times New Roman" panose="02020603050405020304" pitchFamily="18" charset="0"/>
              </a:rPr>
              <a:t>persoane responsabile, </a:t>
            </a:r>
            <a:r>
              <a:rPr lang="ro-RO" sz="1950" b="1" dirty="0">
                <a:latin typeface="Times New Roman" panose="02020603050405020304" pitchFamily="18" charset="0"/>
                <a:cs typeface="Times New Roman" panose="02020603050405020304" pitchFamily="18" charset="0"/>
              </a:rPr>
              <a:t>din cadrul a 1120 entități publice </a:t>
            </a:r>
            <a:r>
              <a:rPr lang="ro-RO" sz="1950" b="1" dirty="0" smtClean="0">
                <a:latin typeface="Times New Roman" panose="02020603050405020304" pitchFamily="18" charset="0"/>
                <a:cs typeface="Times New Roman" panose="02020603050405020304" pitchFamily="18" charset="0"/>
              </a:rPr>
              <a:t>(</a:t>
            </a:r>
            <a:r>
              <a:rPr lang="ro-RO" sz="1950" b="1" dirty="0">
                <a:latin typeface="Times New Roman" panose="02020603050405020304" pitchFamily="18" charset="0"/>
                <a:cs typeface="Times New Roman" panose="02020603050405020304" pitchFamily="18" charset="0"/>
              </a:rPr>
              <a:t>ce includ: APC + cu cele 235 subdiviziuni; APL de nivelul </a:t>
            </a:r>
            <a:r>
              <a:rPr lang="ro-RO" sz="1950" b="1" dirty="0" smtClean="0">
                <a:latin typeface="Times New Roman" panose="02020603050405020304" pitchFamily="18" charset="0"/>
                <a:cs typeface="Times New Roman" panose="02020603050405020304" pitchFamily="18" charset="0"/>
              </a:rPr>
              <a:t>II </a:t>
            </a:r>
            <a:r>
              <a:rPr lang="ro-RO" sz="1950" b="1" dirty="0">
                <a:latin typeface="Times New Roman" panose="02020603050405020304" pitchFamily="18" charset="0"/>
                <a:cs typeface="Times New Roman" panose="02020603050405020304" pitchFamily="18" charset="0"/>
              </a:rPr>
              <a:t>: 32; APL de nivelul </a:t>
            </a:r>
            <a:r>
              <a:rPr lang="ro-RO" sz="1950" b="1" dirty="0" smtClean="0">
                <a:latin typeface="Times New Roman" panose="02020603050405020304" pitchFamily="18" charset="0"/>
                <a:cs typeface="Times New Roman" panose="02020603050405020304" pitchFamily="18" charset="0"/>
              </a:rPr>
              <a:t>I </a:t>
            </a:r>
            <a:r>
              <a:rPr lang="ro-RO" sz="1950" b="1" dirty="0">
                <a:latin typeface="Times New Roman" panose="02020603050405020304" pitchFamily="18" charset="0"/>
                <a:cs typeface="Times New Roman" panose="02020603050405020304" pitchFamily="18" charset="0"/>
              </a:rPr>
              <a:t>: </a:t>
            </a:r>
            <a:r>
              <a:rPr lang="ro-RO" sz="1950" b="1" dirty="0" smtClean="0">
                <a:latin typeface="Times New Roman" panose="02020603050405020304" pitchFamily="18" charset="0"/>
                <a:cs typeface="Times New Roman" panose="02020603050405020304" pitchFamily="18" charset="0"/>
              </a:rPr>
              <a:t>853);</a:t>
            </a:r>
          </a:p>
          <a:p>
            <a:r>
              <a:rPr lang="ro-RO" sz="1950" b="1" dirty="0" smtClean="0">
                <a:latin typeface="Times New Roman" panose="02020603050405020304" pitchFamily="18" charset="0"/>
                <a:cs typeface="Times New Roman" panose="02020603050405020304" pitchFamily="18" charset="0"/>
              </a:rPr>
              <a:t>în perioada ianuarie – martie 2018, </a:t>
            </a:r>
            <a:r>
              <a:rPr lang="ro-RO" sz="1950" b="1" dirty="0">
                <a:latin typeface="Times New Roman" panose="02020603050405020304" pitchFamily="18" charset="0"/>
                <a:cs typeface="Times New Roman" panose="02020603050405020304" pitchFamily="18" charset="0"/>
              </a:rPr>
              <a:t>a organizat și desfășurat </a:t>
            </a:r>
            <a:r>
              <a:rPr lang="ro-RO" sz="1950" b="1" dirty="0" smtClean="0">
                <a:latin typeface="Times New Roman" panose="02020603050405020304" pitchFamily="18" charset="0"/>
                <a:cs typeface="Times New Roman" panose="02020603050405020304" pitchFamily="18" charset="0"/>
              </a:rPr>
              <a:t>la solicitarea entităților publice 31 </a:t>
            </a:r>
            <a:r>
              <a:rPr lang="ro-RO" sz="1950" b="1" dirty="0">
                <a:latin typeface="Times New Roman" panose="02020603050405020304" pitchFamily="18" charset="0"/>
                <a:cs typeface="Times New Roman" panose="02020603050405020304" pitchFamily="18" charset="0"/>
              </a:rPr>
              <a:t>sesiuni de instruire a </a:t>
            </a:r>
            <a:r>
              <a:rPr lang="ro-RO" sz="1950" b="1" dirty="0" smtClean="0">
                <a:latin typeface="Times New Roman" panose="02020603050405020304" pitchFamily="18" charset="0"/>
                <a:cs typeface="Times New Roman" panose="02020603050405020304" pitchFamily="18" charset="0"/>
              </a:rPr>
              <a:t>1841 subiecți ai declarării averii și intereselor personale; </a:t>
            </a:r>
          </a:p>
          <a:p>
            <a:r>
              <a:rPr lang="ro-RO" sz="1950" b="1" dirty="0" smtClean="0">
                <a:latin typeface="Times New Roman" panose="02020603050405020304" pitchFamily="18" charset="0"/>
                <a:cs typeface="Times New Roman" panose="02020603050405020304" pitchFamily="18" charset="0"/>
              </a:rPr>
              <a:t>a lansat oficial Sistemul </a:t>
            </a:r>
            <a:r>
              <a:rPr lang="ro-RO" sz="1950" b="1" dirty="0">
                <a:latin typeface="Times New Roman" panose="02020603050405020304" pitchFamily="18" charset="0"/>
                <a:cs typeface="Times New Roman" panose="02020603050405020304" pitchFamily="18" charset="0"/>
              </a:rPr>
              <a:t>informațional „e-Integritate” de </a:t>
            </a:r>
            <a:r>
              <a:rPr lang="ro-RO" sz="1950" b="1" dirty="0" smtClean="0">
                <a:latin typeface="Times New Roman" panose="02020603050405020304" pitchFamily="18" charset="0"/>
                <a:cs typeface="Times New Roman" panose="02020603050405020304" pitchFamily="18" charset="0"/>
              </a:rPr>
              <a:t>depunere </a:t>
            </a:r>
            <a:r>
              <a:rPr lang="ro-RO" sz="1950" b="1" dirty="0">
                <a:latin typeface="Times New Roman" panose="02020603050405020304" pitchFamily="18" charset="0"/>
                <a:cs typeface="Times New Roman" panose="02020603050405020304" pitchFamily="18" charset="0"/>
              </a:rPr>
              <a:t>și verificare on-line a declarațiilor de avere și interese personale </a:t>
            </a:r>
            <a:r>
              <a:rPr lang="ro-RO" sz="1950" b="1" dirty="0" smtClean="0">
                <a:latin typeface="Times New Roman" panose="02020603050405020304" pitchFamily="18" charset="0"/>
                <a:cs typeface="Times New Roman" panose="02020603050405020304" pitchFamily="18" charset="0"/>
              </a:rPr>
              <a:t>la </a:t>
            </a:r>
            <a:r>
              <a:rPr lang="ro-RO" sz="1950" b="1" dirty="0">
                <a:latin typeface="Times New Roman" panose="02020603050405020304" pitchFamily="18" charset="0"/>
                <a:cs typeface="Times New Roman" panose="02020603050405020304" pitchFamily="18" charset="0"/>
              </a:rPr>
              <a:t>28 decembrie 2017, la sediul </a:t>
            </a:r>
            <a:r>
              <a:rPr lang="ro-RO" sz="1950" b="1" dirty="0" smtClean="0">
                <a:latin typeface="Times New Roman" panose="02020603050405020304" pitchFamily="18" charset="0"/>
                <a:cs typeface="Times New Roman" panose="02020603050405020304" pitchFamily="18" charset="0"/>
              </a:rPr>
              <a:t>Autorității;</a:t>
            </a:r>
          </a:p>
          <a:p>
            <a:r>
              <a:rPr lang="ro-RO" sz="1950" b="1" dirty="0" smtClean="0">
                <a:latin typeface="Times New Roman" panose="02020603050405020304" pitchFamily="18" charset="0"/>
                <a:cs typeface="Times New Roman" panose="02020603050405020304" pitchFamily="18" charset="0"/>
              </a:rPr>
              <a:t>a </a:t>
            </a:r>
            <a:r>
              <a:rPr lang="ro-RO" sz="1950" b="1" dirty="0">
                <a:latin typeface="Times New Roman" panose="02020603050405020304" pitchFamily="18" charset="0"/>
                <a:cs typeface="Times New Roman" panose="02020603050405020304" pitchFamily="18" charset="0"/>
              </a:rPr>
              <a:t>remis către APC / </a:t>
            </a:r>
            <a:r>
              <a:rPr lang="ro-RO" sz="1950" b="1" dirty="0" smtClean="0">
                <a:latin typeface="Times New Roman" panose="02020603050405020304" pitchFamily="18" charset="0"/>
                <a:cs typeface="Times New Roman" panose="02020603050405020304" pitchFamily="18" charset="0"/>
              </a:rPr>
              <a:t>APL  II </a:t>
            </a:r>
            <a:r>
              <a:rPr lang="ro-RO" sz="1950" b="1" dirty="0">
                <a:latin typeface="Times New Roman" panose="02020603050405020304" pitchFamily="18" charset="0"/>
                <a:cs typeface="Times New Roman" panose="02020603050405020304" pitchFamily="18" charset="0"/>
              </a:rPr>
              <a:t>/ </a:t>
            </a:r>
            <a:r>
              <a:rPr lang="ro-RO" sz="1950" b="1" dirty="0" smtClean="0">
                <a:latin typeface="Times New Roman" panose="02020603050405020304" pitchFamily="18" charset="0"/>
                <a:cs typeface="Times New Roman" panose="02020603050405020304" pitchFamily="18" charset="0"/>
              </a:rPr>
              <a:t>APL I </a:t>
            </a:r>
            <a:r>
              <a:rPr lang="ro-RO" sz="1950" b="1" dirty="0">
                <a:latin typeface="Times New Roman" panose="02020603050405020304" pitchFamily="18" charset="0"/>
                <a:cs typeface="Times New Roman" panose="02020603050405020304" pitchFamily="18" charset="0"/>
              </a:rPr>
              <a:t>peste </a:t>
            </a:r>
            <a:r>
              <a:rPr lang="ro-RO" sz="1950" b="1" dirty="0" smtClean="0">
                <a:latin typeface="Times New Roman" panose="02020603050405020304" pitchFamily="18" charset="0"/>
                <a:cs typeface="Times New Roman" panose="02020603050405020304" pitchFamily="18" charset="0"/>
              </a:rPr>
              <a:t>1 200 </a:t>
            </a:r>
            <a:r>
              <a:rPr lang="ro-RO" sz="1950" b="1" dirty="0">
                <a:latin typeface="Times New Roman" panose="02020603050405020304" pitchFamily="18" charset="0"/>
                <a:cs typeface="Times New Roman" panose="02020603050405020304" pitchFamily="18" charset="0"/>
              </a:rPr>
              <a:t>de </a:t>
            </a:r>
            <a:r>
              <a:rPr lang="ro-RO" sz="1950" b="1" dirty="0" smtClean="0">
                <a:latin typeface="Times New Roman" panose="02020603050405020304" pitchFamily="18" charset="0"/>
                <a:cs typeface="Times New Roman" panose="02020603050405020304" pitchFamily="18" charset="0"/>
              </a:rPr>
              <a:t>circulare privind asigurarea depunerii declarațiilor de avere și interese personale în termen;</a:t>
            </a:r>
          </a:p>
          <a:p>
            <a:r>
              <a:rPr lang="ro-RO" sz="1950" b="1" dirty="0">
                <a:latin typeface="Times New Roman" panose="02020603050405020304" pitchFamily="18" charset="0"/>
                <a:cs typeface="Times New Roman" panose="02020603050405020304" pitchFamily="18" charset="0"/>
              </a:rPr>
              <a:t>a</a:t>
            </a:r>
            <a:r>
              <a:rPr lang="ro-RO" sz="1950" b="1" dirty="0" smtClean="0">
                <a:latin typeface="Times New Roman" panose="02020603050405020304" pitchFamily="18" charset="0"/>
                <a:cs typeface="Times New Roman" panose="02020603050405020304" pitchFamily="18" charset="0"/>
              </a:rPr>
              <a:t>u fost plasate pe pagina web a ANI 11 comunicate de presă privind procesul de depunere a declarațiilor; </a:t>
            </a:r>
          </a:p>
          <a:p>
            <a:r>
              <a:rPr lang="ro-RO" sz="1950" b="1" dirty="0">
                <a:latin typeface="Times New Roman" panose="02020603050405020304" pitchFamily="18" charset="0"/>
                <a:cs typeface="Times New Roman" panose="02020603050405020304" pitchFamily="18" charset="0"/>
              </a:rPr>
              <a:t> </a:t>
            </a:r>
            <a:r>
              <a:rPr lang="ro-RO" sz="1950" b="1" dirty="0" smtClean="0">
                <a:latin typeface="Times New Roman" panose="02020603050405020304" pitchFamily="18" charset="0"/>
                <a:cs typeface="Times New Roman" panose="02020603050405020304" pitchFamily="18" charset="0"/>
              </a:rPr>
              <a:t>de către Conducerea ANI au fost oferite informații și enunțate apeluri, în cadrul a 4 reportaje TV, 2 emisiuni TV și 3 emisiuni radio, privind necesitatea depunerii în termen a declarațiilor;</a:t>
            </a:r>
            <a:endParaRPr lang="ro-RO" sz="195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501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4587" y="118753"/>
            <a:ext cx="11780322" cy="439388"/>
          </a:xfrm>
          <a:scene3d>
            <a:camera prst="orthographicFront"/>
            <a:lightRig rig="threePt" dir="t"/>
          </a:scene3d>
          <a:sp3d>
            <a:bevelT w="101600" prst="riblet"/>
          </a:sp3d>
        </p:spPr>
        <p:txBody>
          <a:bodyPr>
            <a:noAutofit/>
          </a:bodyPr>
          <a:lstStyle/>
          <a:p>
            <a:pPr algn="ctr"/>
            <a:r>
              <a:rPr lang="ro-MD"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Procesul de depunere a declarațiilor în trimestrul I, anul 2018</a:t>
            </a:r>
            <a:endParaRPr lang="ru-RU"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448250533"/>
              </p:ext>
            </p:extLst>
          </p:nvPr>
        </p:nvGraphicFramePr>
        <p:xfrm>
          <a:off x="475013" y="2675884"/>
          <a:ext cx="11249892" cy="3474720"/>
        </p:xfrm>
        <a:graphic>
          <a:graphicData uri="http://schemas.openxmlformats.org/drawingml/2006/table">
            <a:tbl>
              <a:tblPr firstRow="1" bandRow="1">
                <a:tableStyleId>{5C22544A-7EE6-4342-B048-85BDC9FD1C3A}</a:tableStyleId>
              </a:tblPr>
              <a:tblGrid>
                <a:gridCol w="589411"/>
                <a:gridCol w="8039567"/>
                <a:gridCol w="2620914"/>
              </a:tblGrid>
              <a:tr h="374314">
                <a:tc>
                  <a:txBody>
                    <a:bodyPr/>
                    <a:lstStyle/>
                    <a:p>
                      <a:pPr algn="ctr"/>
                      <a:r>
                        <a:rPr lang="ro-MD" sz="2000" b="1" dirty="0" smtClean="0">
                          <a:latin typeface="Times New Roman" panose="02020603050405020304" pitchFamily="18" charset="0"/>
                          <a:cs typeface="Times New Roman" panose="02020603050405020304" pitchFamily="18" charset="0"/>
                        </a:rPr>
                        <a:t>N/0</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Denumirea</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Numărul total</a:t>
                      </a:r>
                      <a:endParaRPr lang="ru-RU" sz="2000" b="1" dirty="0">
                        <a:latin typeface="Times New Roman" panose="02020603050405020304" pitchFamily="18" charset="0"/>
                        <a:cs typeface="Times New Roman" panose="02020603050405020304" pitchFamily="18" charset="0"/>
                      </a:endParaRPr>
                    </a:p>
                  </a:txBody>
                  <a:tcPr/>
                </a:tc>
              </a:tr>
              <a:tr h="322001">
                <a:tc>
                  <a:txBody>
                    <a:bodyPr/>
                    <a:lstStyle/>
                    <a:p>
                      <a:pPr algn="ctr"/>
                      <a:r>
                        <a:rPr lang="ro-MD" sz="2000" b="1" dirty="0" smtClean="0">
                          <a:latin typeface="Times New Roman" panose="02020603050405020304" pitchFamily="18" charset="0"/>
                          <a:cs typeface="Times New Roman" panose="02020603050405020304" pitchFamily="18" charset="0"/>
                        </a:rPr>
                        <a:t>1.</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Persoane</a:t>
                      </a:r>
                      <a:r>
                        <a:rPr lang="ro-MD" sz="2000" b="1" baseline="0" dirty="0" smtClean="0">
                          <a:latin typeface="Times New Roman" panose="02020603050405020304" pitchFamily="18" charset="0"/>
                          <a:cs typeface="Times New Roman" panose="02020603050405020304" pitchFamily="18" charset="0"/>
                        </a:rPr>
                        <a:t> responsabile din partea entităților înregistrate în sistem</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1 798</a:t>
                      </a:r>
                      <a:endParaRPr lang="ru-RU" sz="2000" b="1" dirty="0">
                        <a:latin typeface="Times New Roman" panose="02020603050405020304" pitchFamily="18" charset="0"/>
                        <a:cs typeface="Times New Roman" panose="02020603050405020304" pitchFamily="18" charset="0"/>
                      </a:endParaRPr>
                    </a:p>
                  </a:txBody>
                  <a:tcPr/>
                </a:tc>
              </a:tr>
              <a:tr h="354629">
                <a:tc>
                  <a:txBody>
                    <a:bodyPr/>
                    <a:lstStyle/>
                    <a:p>
                      <a:pPr algn="ctr"/>
                      <a:r>
                        <a:rPr lang="ro-MD" sz="2000" b="1" dirty="0" smtClean="0">
                          <a:latin typeface="Times New Roman" panose="02020603050405020304" pitchFamily="18" charset="0"/>
                          <a:cs typeface="Times New Roman" panose="02020603050405020304" pitchFamily="18" charset="0"/>
                        </a:rPr>
                        <a:t>2.</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Subiecți ai declarării averii și intereselor personale</a:t>
                      </a:r>
                      <a:r>
                        <a:rPr lang="ro-MD" sz="2000" b="1" baseline="0" dirty="0" smtClean="0">
                          <a:latin typeface="Times New Roman" panose="02020603050405020304" pitchFamily="18" charset="0"/>
                          <a:cs typeface="Times New Roman" panose="02020603050405020304" pitchFamily="18" charset="0"/>
                        </a:rPr>
                        <a:t> înregistrați în sistem</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57 569</a:t>
                      </a:r>
                      <a:endParaRPr lang="ru-RU" sz="2000" b="1" dirty="0">
                        <a:latin typeface="Times New Roman" panose="02020603050405020304" pitchFamily="18" charset="0"/>
                        <a:cs typeface="Times New Roman" panose="02020603050405020304" pitchFamily="18" charset="0"/>
                      </a:endParaRPr>
                    </a:p>
                  </a:txBody>
                  <a:tcPr/>
                </a:tc>
              </a:tr>
              <a:tr h="322001">
                <a:tc>
                  <a:txBody>
                    <a:bodyPr/>
                    <a:lstStyle/>
                    <a:p>
                      <a:pPr algn="ctr"/>
                      <a:r>
                        <a:rPr lang="ro-MD" sz="2000" b="1" dirty="0" smtClean="0">
                          <a:latin typeface="Times New Roman" panose="02020603050405020304" pitchFamily="18" charset="0"/>
                          <a:cs typeface="Times New Roman" panose="02020603050405020304" pitchFamily="18" charset="0"/>
                        </a:rPr>
                        <a:t>3. </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Declarații</a:t>
                      </a:r>
                      <a:r>
                        <a:rPr lang="ro-MD" sz="2000" b="1" baseline="0" dirty="0" smtClean="0">
                          <a:latin typeface="Times New Roman" panose="02020603050405020304" pitchFamily="18" charset="0"/>
                          <a:cs typeface="Times New Roman" panose="02020603050405020304" pitchFamily="18" charset="0"/>
                        </a:rPr>
                        <a:t> </a:t>
                      </a:r>
                      <a:r>
                        <a:rPr lang="ro-MD" sz="2000" b="1" dirty="0" smtClean="0">
                          <a:latin typeface="Times New Roman" panose="02020603050405020304" pitchFamily="18" charset="0"/>
                          <a:cs typeface="Times New Roman" panose="02020603050405020304" pitchFamily="18" charset="0"/>
                        </a:rPr>
                        <a:t>anuale depuse</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55 539</a:t>
                      </a:r>
                      <a:endParaRPr lang="ru-RU" sz="2000" b="1" dirty="0">
                        <a:latin typeface="Times New Roman" panose="02020603050405020304" pitchFamily="18" charset="0"/>
                        <a:cs typeface="Times New Roman" panose="02020603050405020304" pitchFamily="18" charset="0"/>
                      </a:endParaRPr>
                    </a:p>
                  </a:txBody>
                  <a:tcPr/>
                </a:tc>
              </a:tr>
              <a:tr h="322001">
                <a:tc>
                  <a:txBody>
                    <a:bodyPr/>
                    <a:lstStyle/>
                    <a:p>
                      <a:pPr algn="ctr"/>
                      <a:r>
                        <a:rPr lang="ro-MD" sz="2000" b="1" dirty="0" smtClean="0">
                          <a:latin typeface="Times New Roman" panose="02020603050405020304" pitchFamily="18" charset="0"/>
                          <a:cs typeface="Times New Roman" panose="02020603050405020304" pitchFamily="18" charset="0"/>
                        </a:rPr>
                        <a:t>4.</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Declarații depuse la eliberare</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887</a:t>
                      </a:r>
                      <a:endParaRPr lang="ru-RU" sz="2000" b="1" dirty="0">
                        <a:latin typeface="Times New Roman" panose="02020603050405020304" pitchFamily="18" charset="0"/>
                        <a:cs typeface="Times New Roman" panose="02020603050405020304" pitchFamily="18" charset="0"/>
                      </a:endParaRPr>
                    </a:p>
                  </a:txBody>
                  <a:tcPr/>
                </a:tc>
              </a:tr>
              <a:tr h="322001">
                <a:tc>
                  <a:txBody>
                    <a:bodyPr/>
                    <a:lstStyle/>
                    <a:p>
                      <a:pPr algn="ctr"/>
                      <a:r>
                        <a:rPr lang="ro-MD" sz="2000" b="1" dirty="0" smtClean="0">
                          <a:latin typeface="Times New Roman" panose="02020603050405020304" pitchFamily="18" charset="0"/>
                          <a:cs typeface="Times New Roman" panose="02020603050405020304" pitchFamily="18" charset="0"/>
                        </a:rPr>
                        <a:t>5.</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Declarații depuse la angajare</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1 654</a:t>
                      </a:r>
                      <a:endParaRPr lang="ru-RU" sz="2000" b="1" dirty="0">
                        <a:latin typeface="Times New Roman" panose="02020603050405020304" pitchFamily="18" charset="0"/>
                        <a:cs typeface="Times New Roman" panose="02020603050405020304" pitchFamily="18" charset="0"/>
                      </a:endParaRPr>
                    </a:p>
                  </a:txBody>
                  <a:tcPr/>
                </a:tc>
              </a:tr>
              <a:tr h="322001">
                <a:tc>
                  <a:txBody>
                    <a:bodyPr/>
                    <a:lstStyle/>
                    <a:p>
                      <a:pPr algn="ctr"/>
                      <a:r>
                        <a:rPr lang="ro-MD" sz="2000" b="1" dirty="0" smtClean="0">
                          <a:latin typeface="Times New Roman" panose="02020603050405020304" pitchFamily="18" charset="0"/>
                          <a:cs typeface="Times New Roman" panose="02020603050405020304" pitchFamily="18" charset="0"/>
                        </a:rPr>
                        <a:t>6.</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solidFill>
                            <a:srgbClr val="FF0000"/>
                          </a:solidFill>
                          <a:latin typeface="Times New Roman" panose="02020603050405020304" pitchFamily="18" charset="0"/>
                          <a:cs typeface="Times New Roman" panose="02020603050405020304" pitchFamily="18" charset="0"/>
                        </a:rPr>
                        <a:t>Declarații</a:t>
                      </a:r>
                      <a:r>
                        <a:rPr lang="ro-MD" sz="2000" b="1" baseline="0" dirty="0" smtClean="0">
                          <a:solidFill>
                            <a:srgbClr val="FF0000"/>
                          </a:solidFill>
                          <a:latin typeface="Times New Roman" panose="02020603050405020304" pitchFamily="18" charset="0"/>
                          <a:cs typeface="Times New Roman" panose="02020603050405020304" pitchFamily="18" charset="0"/>
                        </a:rPr>
                        <a:t> depuse total</a:t>
                      </a:r>
                      <a:endParaRPr lang="ru-RU" sz="2000" b="1"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solidFill>
                            <a:srgbClr val="FF0000"/>
                          </a:solidFill>
                          <a:latin typeface="Times New Roman" panose="02020603050405020304" pitchFamily="18" charset="0"/>
                          <a:cs typeface="Times New Roman" panose="02020603050405020304" pitchFamily="18" charset="0"/>
                        </a:rPr>
                        <a:t>58 080</a:t>
                      </a:r>
                      <a:endParaRPr lang="ru-RU" sz="2000" b="1" dirty="0">
                        <a:solidFill>
                          <a:srgbClr val="FF0000"/>
                        </a:solidFill>
                        <a:latin typeface="Times New Roman" panose="02020603050405020304" pitchFamily="18" charset="0"/>
                        <a:cs typeface="Times New Roman" panose="02020603050405020304" pitchFamily="18" charset="0"/>
                      </a:endParaRPr>
                    </a:p>
                  </a:txBody>
                  <a:tcPr/>
                </a:tc>
              </a:tr>
              <a:tr h="569693">
                <a:tc>
                  <a:txBody>
                    <a:bodyPr/>
                    <a:lstStyle/>
                    <a:p>
                      <a:pPr algn="ctr"/>
                      <a:r>
                        <a:rPr lang="ro-MD" sz="2000" b="1" dirty="0" smtClean="0">
                          <a:latin typeface="Times New Roman" panose="02020603050405020304" pitchFamily="18" charset="0"/>
                          <a:cs typeface="Times New Roman" panose="02020603050405020304" pitchFamily="18" charset="0"/>
                        </a:rPr>
                        <a:t>7.</a:t>
                      </a:r>
                      <a:endParaRPr lang="ru-RU" sz="2000" b="1" dirty="0">
                        <a:latin typeface="Times New Roman" panose="02020603050405020304" pitchFamily="18" charset="0"/>
                        <a:cs typeface="Times New Roman" panose="02020603050405020304" pitchFamily="18" charset="0"/>
                      </a:endParaRPr>
                    </a:p>
                  </a:txBody>
                  <a:tcPr/>
                </a:tc>
                <a:tc>
                  <a:txBody>
                    <a:bodyPr/>
                    <a:lstStyle/>
                    <a:p>
                      <a:r>
                        <a:rPr lang="ro-MD" sz="2000" b="1" dirty="0" smtClean="0">
                          <a:latin typeface="Times New Roman" panose="02020603050405020304" pitchFamily="18" charset="0"/>
                          <a:cs typeface="Times New Roman" panose="02020603050405020304" pitchFamily="18" charset="0"/>
                        </a:rPr>
                        <a:t>Declarații cu caracter repetitiv </a:t>
                      </a:r>
                    </a:p>
                    <a:p>
                      <a:r>
                        <a:rPr lang="ro-MD" sz="2000" b="1" dirty="0" smtClean="0">
                          <a:latin typeface="Times New Roman" panose="02020603050405020304" pitchFamily="18" charset="0"/>
                          <a:cs typeface="Times New Roman" panose="02020603050405020304" pitchFamily="18" charset="0"/>
                        </a:rPr>
                        <a:t>(anuale, eliberare, angajare)</a:t>
                      </a:r>
                      <a:endParaRPr lang="ru-RU" sz="2000" b="1" dirty="0">
                        <a:latin typeface="Times New Roman" panose="02020603050405020304" pitchFamily="18" charset="0"/>
                        <a:cs typeface="Times New Roman" panose="02020603050405020304" pitchFamily="18" charset="0"/>
                      </a:endParaRPr>
                    </a:p>
                  </a:txBody>
                  <a:tcPr/>
                </a:tc>
                <a:tc>
                  <a:txBody>
                    <a:bodyPr/>
                    <a:lstStyle/>
                    <a:p>
                      <a:pPr algn="ctr"/>
                      <a:r>
                        <a:rPr lang="ro-MD" sz="2000" b="1" dirty="0" smtClean="0">
                          <a:latin typeface="Times New Roman" panose="02020603050405020304" pitchFamily="18" charset="0"/>
                          <a:cs typeface="Times New Roman" panose="02020603050405020304" pitchFamily="18" charset="0"/>
                        </a:rPr>
                        <a:t>4 261 </a:t>
                      </a:r>
                    </a:p>
                    <a:p>
                      <a:pPr algn="ctr"/>
                      <a:r>
                        <a:rPr lang="ro-MD" sz="2000" b="1" dirty="0" smtClean="0">
                          <a:latin typeface="Times New Roman" panose="02020603050405020304" pitchFamily="18" charset="0"/>
                          <a:cs typeface="Times New Roman" panose="02020603050405020304" pitchFamily="18" charset="0"/>
                        </a:rPr>
                        <a:t>(4 110, 76, 75)</a:t>
                      </a:r>
                      <a:endParaRPr lang="ru-RU" sz="2000" b="1" dirty="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8" name="Таблица 7"/>
          <p:cNvGraphicFramePr>
            <a:graphicFrameLocks noGrp="1"/>
          </p:cNvGraphicFramePr>
          <p:nvPr>
            <p:extLst>
              <p:ext uri="{D42A27DB-BD31-4B8C-83A1-F6EECF244321}">
                <p14:modId xmlns:p14="http://schemas.microsoft.com/office/powerpoint/2010/main" val="2129154982"/>
              </p:ext>
            </p:extLst>
          </p:nvPr>
        </p:nvGraphicFramePr>
        <p:xfrm>
          <a:off x="475013" y="973776"/>
          <a:ext cx="11333018" cy="1460665"/>
        </p:xfrm>
        <a:graphic>
          <a:graphicData uri="http://schemas.openxmlformats.org/drawingml/2006/table">
            <a:tbl>
              <a:tblPr/>
              <a:tblGrid>
                <a:gridCol w="11333018"/>
              </a:tblGrid>
              <a:tr h="1460665">
                <a:tc>
                  <a:txBody>
                    <a:bodyPr/>
                    <a:lstStyle/>
                    <a:p>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Pentru</a:t>
                      </a:r>
                      <a:r>
                        <a:rPr lang="ro-MD" sz="2200" b="1" baseline="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31 martie 2018, ora 23.59.59, Sistemul Informațional „e-Integritate” de depunere și verificare a declarațiilor de avere și interese personale în format electronic, conținea următoarele date cu referire la procesul de depunere a declarațiilor în trimestrul I, anul 2018</a:t>
                      </a:r>
                      <a:endPar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377427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5000"/>
            <a:duotone>
              <a:prstClr val="black"/>
              <a:schemeClr val="accent5">
                <a:tint val="45000"/>
                <a:satMod val="400000"/>
              </a:schemeClr>
            </a:duotone>
            <a:lum/>
            <a:extLst>
              <a:ext uri="{BEBA8EAE-BF5A-486C-A8C5-ECC9F3942E4B}">
                <a14:imgProps xmlns:a14="http://schemas.microsoft.com/office/drawing/2010/main">
                  <a14:imgLayer r:embed="rId4">
                    <a14:imgEffect>
                      <a14:colorTemperature colorTemp="7342"/>
                    </a14:imgEffect>
                    <a14:imgEffect>
                      <a14:saturation sat="43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4587" y="118753"/>
            <a:ext cx="11780322" cy="439388"/>
          </a:xfrm>
          <a:scene3d>
            <a:camera prst="orthographicFront"/>
            <a:lightRig rig="threePt" dir="t"/>
          </a:scene3d>
          <a:sp3d>
            <a:bevelT w="101600" prst="riblet"/>
          </a:sp3d>
        </p:spPr>
        <p:txBody>
          <a:bodyPr>
            <a:noAutofit/>
          </a:bodyPr>
          <a:lstStyle/>
          <a:p>
            <a:pPr algn="ctr"/>
            <a:r>
              <a:rPr lang="ro-MD"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Depunerea  declarațiilor în trimestrul I, 2017 versus trimestrul I, 2018</a:t>
            </a:r>
            <a:endPar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12" name="Объект 11"/>
          <p:cNvGraphicFramePr>
            <a:graphicFrameLocks noGrp="1"/>
          </p:cNvGraphicFramePr>
          <p:nvPr>
            <p:ph idx="1"/>
            <p:extLst>
              <p:ext uri="{D42A27DB-BD31-4B8C-83A1-F6EECF244321}">
                <p14:modId xmlns:p14="http://schemas.microsoft.com/office/powerpoint/2010/main" val="1760865763"/>
              </p:ext>
            </p:extLst>
          </p:nvPr>
        </p:nvGraphicFramePr>
        <p:xfrm>
          <a:off x="695695" y="736269"/>
          <a:ext cx="11076709" cy="583078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7408966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376</TotalTime>
  <Words>540</Words>
  <Application>Microsoft Office PowerPoint</Application>
  <PresentationFormat>Широкоэкранный</PresentationFormat>
  <Paragraphs>88</Paragraphs>
  <Slides>11</Slides>
  <Notes>8</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Calibri Light</vt:lpstr>
      <vt:lpstr>Times New Roman</vt:lpstr>
      <vt:lpstr>Wingdings</vt:lpstr>
      <vt:lpstr>Тема Office</vt:lpstr>
      <vt:lpstr>Depunerea declarațiilor de avere și interese personale  în format electronic    Trimestrul I, anul 2018</vt:lpstr>
      <vt:lpstr>              CADRUL NORMATIV</vt:lpstr>
      <vt:lpstr>Legea nr. 133 din 17 iunie 2016 privind declararea averii și a intereselor personale</vt:lpstr>
      <vt:lpstr>Legea nr. 133 din 17 iunie 2016 privind declararea averii și a intereselor personale</vt:lpstr>
      <vt:lpstr>Hotărîrea Guvernului  nr. 673 din 28 august 2017 pentru implementarea Legii nr. 133/2016 privind declararea averii și a intereselor personale  </vt:lpstr>
      <vt:lpstr>  Implementarea cadrului normativ privind depunerea declarațiilor în format electronic</vt:lpstr>
      <vt:lpstr>  Implementarea cadrului normativ privind depunerea declarațiilor în format electronic</vt:lpstr>
      <vt:lpstr>  Procesul de depunere a declarațiilor în trimestrul I, anul 2018</vt:lpstr>
      <vt:lpstr>  Depunerea  declarațiilor în trimestrul I, 2017 versus trimestrul I, 2018</vt:lpstr>
      <vt:lpstr>  Declarațiile de avere și interese personale pe suport de hârtie și în format electronic sunt disponibile pe pagina web a ANI</vt:lpstr>
      <vt:lpst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Depunerea declarațiilor de avere </dc:title>
  <dc:creator>User</dc:creator>
  <cp:lastModifiedBy>User</cp:lastModifiedBy>
  <cp:revision>41</cp:revision>
  <dcterms:created xsi:type="dcterms:W3CDTF">2018-04-02T14:59:29Z</dcterms:created>
  <dcterms:modified xsi:type="dcterms:W3CDTF">2018-04-03T06:05:55Z</dcterms:modified>
</cp:coreProperties>
</file>